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95" r:id="rId2"/>
  </p:sldMasterIdLst>
  <p:notesMasterIdLst>
    <p:notesMasterId r:id="rId41"/>
  </p:notesMasterIdLst>
  <p:handoutMasterIdLst>
    <p:handoutMasterId r:id="rId42"/>
  </p:handoutMasterIdLst>
  <p:sldIdLst>
    <p:sldId id="305" r:id="rId3"/>
    <p:sldId id="306" r:id="rId4"/>
    <p:sldId id="334" r:id="rId5"/>
    <p:sldId id="333" r:id="rId6"/>
    <p:sldId id="335" r:id="rId7"/>
    <p:sldId id="352" r:id="rId8"/>
    <p:sldId id="353" r:id="rId9"/>
    <p:sldId id="284" r:id="rId10"/>
    <p:sldId id="340" r:id="rId11"/>
    <p:sldId id="304" r:id="rId12"/>
    <p:sldId id="337" r:id="rId13"/>
    <p:sldId id="308" r:id="rId14"/>
    <p:sldId id="309" r:id="rId15"/>
    <p:sldId id="310" r:id="rId16"/>
    <p:sldId id="313" r:id="rId17"/>
    <p:sldId id="314" r:id="rId18"/>
    <p:sldId id="330" r:id="rId19"/>
    <p:sldId id="324" r:id="rId20"/>
    <p:sldId id="344" r:id="rId21"/>
    <p:sldId id="345" r:id="rId22"/>
    <p:sldId id="346" r:id="rId23"/>
    <p:sldId id="343" r:id="rId24"/>
    <p:sldId id="349" r:id="rId25"/>
    <p:sldId id="347" r:id="rId26"/>
    <p:sldId id="354" r:id="rId27"/>
    <p:sldId id="355" r:id="rId28"/>
    <p:sldId id="356" r:id="rId29"/>
    <p:sldId id="357" r:id="rId30"/>
    <p:sldId id="358" r:id="rId31"/>
    <p:sldId id="359" r:id="rId32"/>
    <p:sldId id="360" r:id="rId33"/>
    <p:sldId id="361" r:id="rId34"/>
    <p:sldId id="362" r:id="rId35"/>
    <p:sldId id="363" r:id="rId36"/>
    <p:sldId id="319" r:id="rId37"/>
    <p:sldId id="325" r:id="rId38"/>
    <p:sldId id="322" r:id="rId39"/>
    <p:sldId id="323"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hiddenSlides="1" frameSlides="1"/>
  <p:clrMru>
    <a:srgbClr val="257AAF"/>
    <a:srgbClr val="CB0909"/>
    <a:srgbClr val="EB2227"/>
    <a:srgbClr val="182B53"/>
    <a:srgbClr val="CD0920"/>
    <a:srgbClr val="FFFFFF"/>
    <a:srgbClr val="8B8D90"/>
    <a:srgbClr val="ED1C24"/>
    <a:srgbClr val="7F8B45"/>
    <a:srgbClr val="541215"/>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657" autoAdjust="0"/>
  </p:normalViewPr>
  <p:slideViewPr>
    <p:cSldViewPr snapToGrid="0" snapToObjects="1" showGuides="1">
      <p:cViewPr varScale="1">
        <p:scale>
          <a:sx n="87" d="100"/>
          <a:sy n="87" d="100"/>
        </p:scale>
        <p:origin x="-1616" y="-96"/>
      </p:cViewPr>
      <p:guideLst>
        <p:guide orient="horz" pos="818"/>
        <p:guide orient="horz" pos="4221"/>
        <p:guide orient="horz" pos="781"/>
        <p:guide orient="horz" pos="4131"/>
        <p:guide orient="horz" pos="1034"/>
        <p:guide orient="horz" pos="1005"/>
        <p:guide pos="5497"/>
        <p:guide pos="351"/>
        <p:guide pos="140"/>
        <p:guide pos="1998"/>
        <p:guide pos="562"/>
        <p:guide pos="4569"/>
      </p:guideLst>
    </p:cSldViewPr>
  </p:slideViewPr>
  <p:notesTextViewPr>
    <p:cViewPr>
      <p:scale>
        <a:sx n="100" d="100"/>
        <a:sy n="100" d="100"/>
      </p:scale>
      <p:origin x="0" y="0"/>
    </p:cViewPr>
  </p:notesTextViewPr>
  <p:sorterViewPr>
    <p:cViewPr>
      <p:scale>
        <a:sx n="67" d="100"/>
        <a:sy n="67" d="100"/>
      </p:scale>
      <p:origin x="0" y="0"/>
    </p:cViewPr>
  </p:sorterViewPr>
  <p:notesViewPr>
    <p:cSldViewPr snapToGrid="0" snapToObjects="1">
      <p:cViewPr varScale="1">
        <p:scale>
          <a:sx n="71" d="100"/>
          <a:sy n="71" d="100"/>
        </p:scale>
        <p:origin x="-3424"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notesMaster" Target="notesMasters/notesMaster1.xml"/><Relationship Id="rId42" Type="http://schemas.openxmlformats.org/officeDocument/2006/relationships/handoutMaster" Target="handoutMasters/handoutMaster1.xml"/><Relationship Id="rId43" Type="http://schemas.openxmlformats.org/officeDocument/2006/relationships/printerSettings" Target="printerSettings/printerSettings1.bin"/><Relationship Id="rId44" Type="http://schemas.openxmlformats.org/officeDocument/2006/relationships/presProps" Target="presProps.xml"/><Relationship Id="rId4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20C495F-2D87-B548-91E3-6A2F5492F042}" type="datetimeFigureOut">
              <a:rPr lang="en-US" smtClean="0"/>
              <a:pPr/>
              <a:t>3/17/14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3FF41F8-CB5B-754D-AE1C-1B04C61368BA}" type="slidenum">
              <a:rPr lang="en-US" smtClean="0"/>
              <a:pPr/>
              <a:t>‹#›</a:t>
            </a:fld>
            <a:endParaRPr lang="en-US"/>
          </a:p>
        </p:txBody>
      </p:sp>
    </p:spTree>
    <p:extLst>
      <p:ext uri="{BB962C8B-B14F-4D97-AF65-F5344CB8AC3E}">
        <p14:creationId xmlns:p14="http://schemas.microsoft.com/office/powerpoint/2010/main" val="396694762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A7C18E-2C3D-9E47-A4BD-0BFA1B4FB30E}" type="datetimeFigureOut">
              <a:rPr lang="en-US" smtClean="0"/>
              <a:pPr/>
              <a:t>3/17/14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6C4A4F-39C3-4F44-AC88-0BCA8F38A482}" type="slidenum">
              <a:rPr lang="en-US" smtClean="0"/>
              <a:pPr/>
              <a:t>‹#›</a:t>
            </a:fld>
            <a:endParaRPr lang="en-US"/>
          </a:p>
        </p:txBody>
      </p:sp>
    </p:spTree>
    <p:extLst>
      <p:ext uri="{BB962C8B-B14F-4D97-AF65-F5344CB8AC3E}">
        <p14:creationId xmlns:p14="http://schemas.microsoft.com/office/powerpoint/2010/main" val="9628067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6C4A4F-39C3-4F44-AC88-0BCA8F38A482}"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D00CDD63-04EE-BE4C-AD5A-C34829895833}" type="slidenum">
              <a:rPr lang="en-US"/>
              <a:pPr/>
              <a:t>34</a:t>
            </a:fld>
            <a:endParaRPr lang="en-US"/>
          </a:p>
        </p:txBody>
      </p:sp>
      <p:sp>
        <p:nvSpPr>
          <p:cNvPr id="28675" name="Rectangle 2"/>
          <p:cNvSpPr>
            <a:spLocks noGrp="1" noRot="1" noChangeAspect="1" noChangeArrowheads="1"/>
          </p:cNvSpPr>
          <p:nvPr>
            <p:ph type="sldImg"/>
          </p:nvPr>
        </p:nvSpPr>
        <p:spPr>
          <a:xfrm>
            <a:off x="1152525" y="682625"/>
            <a:ext cx="4554538" cy="3416300"/>
          </a:xfrm>
          <a:solidFill>
            <a:srgbClr val="FFFFFF"/>
          </a:solidFill>
          <a:ln/>
        </p:spPr>
      </p:sp>
      <p:sp>
        <p:nvSpPr>
          <p:cNvPr id="28676" name="Rectangle 3"/>
          <p:cNvSpPr>
            <a:spLocks noGrp="1" noChangeArrowheads="1"/>
          </p:cNvSpPr>
          <p:nvPr>
            <p:ph type="body" idx="1"/>
          </p:nvPr>
        </p:nvSpPr>
        <p:spPr>
          <a:xfrm>
            <a:off x="1055688" y="4410075"/>
            <a:ext cx="5029200" cy="4097338"/>
          </a:xfrm>
          <a:solidFill>
            <a:srgbClr val="FFFFFF"/>
          </a:solidFill>
          <a:ln>
            <a:solidFill>
              <a:srgbClr val="000000"/>
            </a:solidFill>
          </a:ln>
        </p:spPr>
        <p:txBody>
          <a:bodyPr lIns="89730" tIns="44865" rIns="89730" bIns="44865"/>
          <a:lstStyle/>
          <a:p>
            <a:endParaRPr lang="en-US">
              <a:latin typeface="Arial" pitchFamily="28" charset="0"/>
              <a:ea typeface="ＭＳ Ｐゴシック" pitchFamily="28" charset="-128"/>
              <a:cs typeface="ＭＳ Ｐゴシック" pitchFamily="28" charset="-128"/>
            </a:endParaRPr>
          </a:p>
        </p:txBody>
      </p:sp>
      <p:sp>
        <p:nvSpPr>
          <p:cNvPr id="5" name="Date Placeholder 4"/>
          <p:cNvSpPr>
            <a:spLocks noGrp="1"/>
          </p:cNvSpPr>
          <p:nvPr>
            <p:ph type="dt" idx="10"/>
          </p:nvPr>
        </p:nvSpPr>
        <p:spPr/>
        <p:txBody>
          <a:bodyPr/>
          <a:lstStyle/>
          <a:p>
            <a:pPr>
              <a:defRPr/>
            </a:pPr>
            <a:r>
              <a:rPr lang="en-US" smtClean="0"/>
              <a:t>Sept 2012</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EDDIE</a:t>
            </a:r>
            <a:endParaRPr lang="en-US" dirty="0"/>
          </a:p>
        </p:txBody>
      </p:sp>
      <p:sp>
        <p:nvSpPr>
          <p:cNvPr id="4" name="Slide Number Placeholder 3"/>
          <p:cNvSpPr>
            <a:spLocks noGrp="1"/>
          </p:cNvSpPr>
          <p:nvPr>
            <p:ph type="sldNum" sz="quarter" idx="10"/>
          </p:nvPr>
        </p:nvSpPr>
        <p:spPr/>
        <p:txBody>
          <a:bodyPr/>
          <a:lstStyle/>
          <a:p>
            <a:fld id="{AF6C4A4F-39C3-4F44-AC88-0BCA8F38A482}" type="slidenum">
              <a:rPr lang="en-US" smtClean="0"/>
              <a:pPr/>
              <a:t>3</a:t>
            </a:fld>
            <a:endParaRPr lang="en-US"/>
          </a:p>
        </p:txBody>
      </p:sp>
    </p:spTree>
    <p:extLst>
      <p:ext uri="{BB962C8B-B14F-4D97-AF65-F5344CB8AC3E}">
        <p14:creationId xmlns:p14="http://schemas.microsoft.com/office/powerpoint/2010/main" val="2925727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WidePoint’s</a:t>
            </a:r>
            <a:r>
              <a:rPr lang="en-US" dirty="0"/>
              <a:t> </a:t>
            </a:r>
            <a:r>
              <a:rPr lang="en-US" dirty="0" err="1"/>
              <a:t>Cybersecurity</a:t>
            </a:r>
            <a:r>
              <a:rPr lang="en-US" dirty="0"/>
              <a:t> solutions address access to multi-level secure resources and message traffic based on entity identity, roles, and privileges. WP’s federated solutions support various strong electronic identity credentials that can be readily electronically validated by any logical/physical access point. </a:t>
            </a:r>
          </a:p>
          <a:p>
            <a:endParaRPr lang="en-US" dirty="0"/>
          </a:p>
        </p:txBody>
      </p:sp>
      <p:sp>
        <p:nvSpPr>
          <p:cNvPr id="4" name="Slide Number Placeholder 3"/>
          <p:cNvSpPr>
            <a:spLocks noGrp="1"/>
          </p:cNvSpPr>
          <p:nvPr>
            <p:ph type="sldNum" sz="quarter" idx="10"/>
          </p:nvPr>
        </p:nvSpPr>
        <p:spPr/>
        <p:txBody>
          <a:bodyPr/>
          <a:lstStyle/>
          <a:p>
            <a:fld id="{AF6C4A4F-39C3-4F44-AC88-0BCA8F38A482}" type="slidenum">
              <a:rPr lang="en-US" smtClean="0"/>
              <a:pPr/>
              <a:t>11</a:t>
            </a:fld>
            <a:endParaRPr lang="en-US"/>
          </a:p>
        </p:txBody>
      </p:sp>
    </p:spTree>
    <p:extLst>
      <p:ext uri="{BB962C8B-B14F-4D97-AF65-F5344CB8AC3E}">
        <p14:creationId xmlns:p14="http://schemas.microsoft.com/office/powerpoint/2010/main" val="2307282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p:cNvSpPr>
          <p:nvPr>
            <p:ph type="sldImg"/>
          </p:nvPr>
        </p:nvSpPr>
        <p:spPr>
          <a:solidFill>
            <a:srgbClr val="FFFFFF"/>
          </a:solidFill>
          <a:ln/>
        </p:spPr>
      </p:sp>
      <p:sp>
        <p:nvSpPr>
          <p:cNvPr id="37891" name="Rectangle 3"/>
          <p:cNvSpPr>
            <a:spLocks noGrp="1" noChangeArrowheads="1"/>
          </p:cNvSpPr>
          <p:nvPr>
            <p:ph type="body" idx="1"/>
          </p:nvPr>
        </p:nvSpPr>
        <p:spPr>
          <a:solidFill>
            <a:srgbClr val="FFFFFF"/>
          </a:solidFill>
          <a:ln>
            <a:solidFill>
              <a:srgbClr val="000000"/>
            </a:solidFill>
          </a:ln>
        </p:spPr>
        <p:txBody>
          <a:bodyPr/>
          <a:lstStyle/>
          <a:p>
            <a:endParaRPr lang="en-US">
              <a:latin typeface="Arial" pitchFamily="-65" charset="0"/>
              <a:ea typeface="ＭＳ Ｐゴシック" pitchFamily="-65" charset="-128"/>
              <a:cs typeface="ＭＳ Ｐゴシック" pitchFamily="-65" charset="-128"/>
            </a:endParaRPr>
          </a:p>
        </p:txBody>
      </p:sp>
      <p:sp>
        <p:nvSpPr>
          <p:cNvPr id="37892" name="Date Placeholder 3"/>
          <p:cNvSpPr>
            <a:spLocks noGrp="1"/>
          </p:cNvSpPr>
          <p:nvPr>
            <p:ph type="dt" sz="quarter" idx="1"/>
          </p:nvPr>
        </p:nvSpPr>
        <p:spPr>
          <a:noFill/>
        </p:spPr>
        <p:txBody>
          <a:bodyPr/>
          <a:lstStyle/>
          <a:p>
            <a:r>
              <a:rPr lang="en-US" smtClean="0">
                <a:latin typeface="Arial" pitchFamily="-65" charset="0"/>
              </a:rPr>
              <a:t>November 10, 2009</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p:cNvSpPr>
          <p:nvPr>
            <p:ph type="sldImg"/>
          </p:nvPr>
        </p:nvSpPr>
        <p:spPr>
          <a:ln/>
        </p:spPr>
      </p:sp>
      <p:sp>
        <p:nvSpPr>
          <p:cNvPr id="41987" name="Notes Placeholder 2"/>
          <p:cNvSpPr>
            <a:spLocks noGrp="1"/>
          </p:cNvSpPr>
          <p:nvPr>
            <p:ph type="body" idx="1"/>
          </p:nvPr>
        </p:nvSpPr>
        <p:spPr>
          <a:noFill/>
          <a:ln/>
        </p:spPr>
        <p:txBody>
          <a:bodyPr/>
          <a:lstStyle/>
          <a:p>
            <a:r>
              <a:rPr lang="nl-NL" smtClean="0">
                <a:latin typeface="Arial" pitchFamily="-65" charset="0"/>
                <a:ea typeface="ＭＳ Ｐゴシック" pitchFamily="-65" charset="-128"/>
                <a:cs typeface="ＭＳ Ｐゴシック" pitchFamily="-65" charset="-128"/>
              </a:rPr>
              <a:t>We are aware that our customers do not want to be locked in with proprietary technology</a:t>
            </a:r>
          </a:p>
          <a:p>
            <a:r>
              <a:rPr lang="nl-NL" smtClean="0">
                <a:latin typeface="Arial" pitchFamily="-65" charset="0"/>
                <a:ea typeface="ＭＳ Ｐゴシック" pitchFamily="-65" charset="-128"/>
                <a:cs typeface="ＭＳ Ｐゴシック" pitchFamily="-65" charset="-128"/>
              </a:rPr>
              <a:t>Work with all HSM providers, Thalyes, SafeNet</a:t>
            </a:r>
          </a:p>
          <a:p>
            <a:r>
              <a:rPr lang="nl-NL" smtClean="0">
                <a:latin typeface="Arial" pitchFamily="-65" charset="0"/>
                <a:ea typeface="ＭＳ Ｐゴシック" pitchFamily="-65" charset="-128"/>
                <a:cs typeface="ＭＳ Ｐゴシック" pitchFamily="-65" charset="-128"/>
              </a:rPr>
              <a:t>Release 6 supports various databases</a:t>
            </a:r>
          </a:p>
          <a:p>
            <a:r>
              <a:rPr lang="nl-NL" smtClean="0">
                <a:latin typeface="Arial" pitchFamily="-65" charset="0"/>
                <a:ea typeface="ＭＳ Ｐゴシック" pitchFamily="-65" charset="-128"/>
                <a:cs typeface="ＭＳ Ｐゴシック" pitchFamily="-65" charset="-128"/>
              </a:rPr>
              <a:t>Small projects and very large projects</a:t>
            </a:r>
          </a:p>
          <a:p>
            <a:r>
              <a:rPr lang="nl-NL" smtClean="0">
                <a:latin typeface="Arial" pitchFamily="-65" charset="0"/>
                <a:ea typeface="ＭＳ Ｐゴシック" pitchFamily="-65" charset="-128"/>
                <a:cs typeface="ＭＳ Ｐゴシック" pitchFamily="-65" charset="-128"/>
              </a:rPr>
              <a:t>Supports multiple issuers including the addition of new issuers after install and configuration</a:t>
            </a:r>
          </a:p>
        </p:txBody>
      </p:sp>
      <p:sp>
        <p:nvSpPr>
          <p:cNvPr id="4198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35CD34C8-DA51-3047-AE63-DF46E8EA3EE9}" type="slidenum">
              <a:rPr lang="en-US" sz="1200"/>
              <a:pPr algn="r"/>
              <a:t>13</a:t>
            </a:fld>
            <a:endParaRPr 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031"/>
          <p:cNvSpPr>
            <a:spLocks noGrp="1" noChangeArrowheads="1"/>
          </p:cNvSpPr>
          <p:nvPr>
            <p:ph type="sldNum" sz="quarter" idx="5"/>
          </p:nvPr>
        </p:nvSpPr>
        <p:spPr>
          <a:noFill/>
        </p:spPr>
        <p:txBody>
          <a:bodyPr/>
          <a:lstStyle/>
          <a:p>
            <a:fld id="{2B28D18E-1A4C-3C4D-80EA-78D43678C833}" type="slidenum">
              <a:rPr lang="en-US"/>
              <a:pPr/>
              <a:t>14</a:t>
            </a:fld>
            <a:endParaRPr lang="en-US"/>
          </a:p>
        </p:txBody>
      </p:sp>
      <p:sp>
        <p:nvSpPr>
          <p:cNvPr id="88067" name="Rectangle 1026"/>
          <p:cNvSpPr>
            <a:spLocks noGrp="1" noRot="1" noChangeAspect="1" noChangeArrowheads="1" noTextEdit="1"/>
          </p:cNvSpPr>
          <p:nvPr>
            <p:ph type="sldImg"/>
          </p:nvPr>
        </p:nvSpPr>
        <p:spPr>
          <a:xfrm>
            <a:off x="1158875" y="701675"/>
            <a:ext cx="4586288" cy="3440113"/>
          </a:xfrm>
          <a:solidFill>
            <a:srgbClr val="FFFFFF"/>
          </a:solidFill>
          <a:ln/>
        </p:spPr>
      </p:sp>
      <p:sp>
        <p:nvSpPr>
          <p:cNvPr id="88068" name="Rectangle 1027"/>
          <p:cNvSpPr>
            <a:spLocks noGrp="1" noChangeArrowheads="1"/>
          </p:cNvSpPr>
          <p:nvPr>
            <p:ph type="body" idx="1"/>
          </p:nvPr>
        </p:nvSpPr>
        <p:spPr>
          <a:xfrm>
            <a:off x="939800" y="4351338"/>
            <a:ext cx="5016500" cy="4141787"/>
          </a:xfrm>
          <a:solidFill>
            <a:srgbClr val="FFFFFF"/>
          </a:solidFill>
          <a:ln>
            <a:solidFill>
              <a:srgbClr val="000000"/>
            </a:solidFill>
          </a:ln>
        </p:spPr>
        <p:txBody>
          <a:bodyPr lIns="89730" tIns="44865" rIns="89730" bIns="44865"/>
          <a:lstStyle/>
          <a:p>
            <a:pPr eaLnBrk="1" hangingPunct="1"/>
            <a:r>
              <a:rPr lang="en-GB">
                <a:latin typeface="Arial" pitchFamily="-84" charset="0"/>
              </a:rPr>
              <a:t>This slide can be used to further explain the role that RSA Card Manager provides.</a:t>
            </a:r>
          </a:p>
        </p:txBody>
      </p:sp>
      <p:sp>
        <p:nvSpPr>
          <p:cNvPr id="5" name="Date Placeholder 4"/>
          <p:cNvSpPr>
            <a:spLocks noGrp="1"/>
          </p:cNvSpPr>
          <p:nvPr>
            <p:ph type="dt" idx="10"/>
          </p:nvPr>
        </p:nvSpPr>
        <p:spPr/>
        <p:txBody>
          <a:bodyPr/>
          <a:lstStyle/>
          <a:p>
            <a:pPr>
              <a:defRPr/>
            </a:pPr>
            <a:r>
              <a:rPr lang="en-US" smtClean="0"/>
              <a:t>Sept 2012</a:t>
            </a: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p:cNvSpPr>
          <p:nvPr>
            <p:ph type="sldImg"/>
          </p:nvPr>
        </p:nvSpPr>
        <p:spPr>
          <a:ln/>
        </p:spPr>
      </p:sp>
      <p:sp>
        <p:nvSpPr>
          <p:cNvPr id="39939" name="Notes Placeholder 2"/>
          <p:cNvSpPr>
            <a:spLocks noGrp="1"/>
          </p:cNvSpPr>
          <p:nvPr>
            <p:ph type="body" idx="1"/>
          </p:nvPr>
        </p:nvSpPr>
        <p:spPr>
          <a:noFill/>
          <a:ln/>
        </p:spPr>
        <p:txBody>
          <a:bodyPr/>
          <a:lstStyle/>
          <a:p>
            <a:endParaRPr lang="en-US">
              <a:latin typeface="Arial" pitchFamily="-84" charset="0"/>
              <a:ea typeface="ＭＳ Ｐゴシック" pitchFamily="-84" charset="-128"/>
              <a:cs typeface="ＭＳ Ｐゴシック" pitchFamily="-84" charset="-128"/>
            </a:endParaRPr>
          </a:p>
        </p:txBody>
      </p:sp>
      <p:sp>
        <p:nvSpPr>
          <p:cNvPr id="39940" name="Date Placeholder 3"/>
          <p:cNvSpPr>
            <a:spLocks noGrp="1"/>
          </p:cNvSpPr>
          <p:nvPr>
            <p:ph type="dt" sz="quarter" idx="1"/>
          </p:nvPr>
        </p:nvSpPr>
        <p:spPr>
          <a:noFill/>
        </p:spPr>
        <p:txBody>
          <a:bodyPr/>
          <a:lstStyle/>
          <a:p>
            <a:r>
              <a:rPr lang="en-US" smtClean="0">
                <a:latin typeface="Arial" pitchFamily="-84" charset="0"/>
              </a:rPr>
              <a:t>Sept 2012</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EDDIE</a:t>
            </a:r>
            <a:endParaRPr lang="en-US" dirty="0"/>
          </a:p>
        </p:txBody>
      </p:sp>
      <p:sp>
        <p:nvSpPr>
          <p:cNvPr id="4" name="Slide Number Placeholder 3"/>
          <p:cNvSpPr>
            <a:spLocks noGrp="1"/>
          </p:cNvSpPr>
          <p:nvPr>
            <p:ph type="sldNum" sz="quarter" idx="10"/>
          </p:nvPr>
        </p:nvSpPr>
        <p:spPr/>
        <p:txBody>
          <a:bodyPr/>
          <a:lstStyle/>
          <a:p>
            <a:fld id="{AF6C4A4F-39C3-4F44-AC88-0BCA8F38A482}" type="slidenum">
              <a:rPr lang="en-US" smtClean="0"/>
              <a:pPr/>
              <a:t>20</a:t>
            </a:fld>
            <a:endParaRPr lang="en-US"/>
          </a:p>
        </p:txBody>
      </p:sp>
    </p:spTree>
    <p:extLst>
      <p:ext uri="{BB962C8B-B14F-4D97-AF65-F5344CB8AC3E}">
        <p14:creationId xmlns:p14="http://schemas.microsoft.com/office/powerpoint/2010/main" val="3846097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EDDIE</a:t>
            </a:r>
            <a:endParaRPr lang="en-US" dirty="0"/>
          </a:p>
        </p:txBody>
      </p:sp>
      <p:sp>
        <p:nvSpPr>
          <p:cNvPr id="4" name="Slide Number Placeholder 3"/>
          <p:cNvSpPr>
            <a:spLocks noGrp="1"/>
          </p:cNvSpPr>
          <p:nvPr>
            <p:ph type="sldNum" sz="quarter" idx="10"/>
          </p:nvPr>
        </p:nvSpPr>
        <p:spPr/>
        <p:txBody>
          <a:bodyPr/>
          <a:lstStyle/>
          <a:p>
            <a:fld id="{AF6C4A4F-39C3-4F44-AC88-0BCA8F38A482}" type="slidenum">
              <a:rPr lang="en-US" smtClean="0"/>
              <a:pPr/>
              <a:t>21</a:t>
            </a:fld>
            <a:endParaRPr lang="en-US"/>
          </a:p>
        </p:txBody>
      </p:sp>
    </p:spTree>
    <p:extLst>
      <p:ext uri="{BB962C8B-B14F-4D97-AF65-F5344CB8AC3E}">
        <p14:creationId xmlns:p14="http://schemas.microsoft.com/office/powerpoint/2010/main" val="3286499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eg"/><Relationship Id="rId3" Type="http://schemas.openxmlformats.org/officeDocument/2006/relationships/image" Target="../media/image3.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e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eg"/><Relationship Id="rId3"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eg"/><Relationship Id="rId3"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e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e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endParaRPr lang="en-US" dirty="0"/>
          </a:p>
        </p:txBody>
      </p:sp>
      <p:sp>
        <p:nvSpPr>
          <p:cNvPr id="9" name="Footer Placeholder 8"/>
          <p:cNvSpPr>
            <a:spLocks noGrp="1"/>
          </p:cNvSpPr>
          <p:nvPr>
            <p:ph type="ftr" sz="quarter" idx="11"/>
          </p:nvPr>
        </p:nvSpPr>
        <p:spPr/>
        <p:txBody>
          <a:bodyPr/>
          <a:lstStyle/>
          <a:p>
            <a:r>
              <a:rPr lang="en-US" smtClean="0"/>
              <a:t>© 2014 WidePoint Corporation</a:t>
            </a:r>
            <a:endParaRPr lang="en-US" dirty="0"/>
          </a:p>
        </p:txBody>
      </p:sp>
      <p:sp>
        <p:nvSpPr>
          <p:cNvPr id="10" name="Slide Number Placeholder 9"/>
          <p:cNvSpPr>
            <a:spLocks noGrp="1"/>
          </p:cNvSpPr>
          <p:nvPr>
            <p:ph type="sldNum" sz="quarter" idx="12"/>
          </p:nvPr>
        </p:nvSpPr>
        <p:spPr/>
        <p:txBody>
          <a:bodyPr/>
          <a:lstStyle/>
          <a:p>
            <a:fld id="{6AACED50-60B9-4F48-95BB-5FAF8C87F041}" type="slidenum">
              <a:rPr lang="en-US" smtClean="0"/>
              <a:pPr/>
              <a:t>‹#›</a:t>
            </a:fld>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6" name="Content Placeholder 5"/>
          <p:cNvSpPr>
            <a:spLocks noGrp="1"/>
          </p:cNvSpPr>
          <p:nvPr>
            <p:ph sz="quarter" idx="13"/>
          </p:nvPr>
        </p:nvSpPr>
        <p:spPr>
          <a:xfrm>
            <a:off x="457200" y="1536192"/>
            <a:ext cx="8229600" cy="4526280"/>
          </a:xfrm>
        </p:spPr>
        <p:txBody>
          <a:bodyPr vert="horz" lIns="91440" tIns="45720" rIns="91440" bIns="45720" rtlCol="0">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015928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Rectangle 5"/>
          <p:cNvSpPr/>
          <p:nvPr userDrawn="1"/>
        </p:nvSpPr>
        <p:spPr bwMode="auto">
          <a:xfrm>
            <a:off x="-36512" y="0"/>
            <a:ext cx="9180512" cy="6858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Tree>
    <p:extLst>
      <p:ext uri="{BB962C8B-B14F-4D97-AF65-F5344CB8AC3E}">
        <p14:creationId xmlns:p14="http://schemas.microsoft.com/office/powerpoint/2010/main" val="3771035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8" name="Subtitle 2"/>
          <p:cNvSpPr>
            <a:spLocks noGrp="1"/>
          </p:cNvSpPr>
          <p:nvPr>
            <p:ph type="subTitle" idx="1"/>
          </p:nvPr>
        </p:nvSpPr>
        <p:spPr>
          <a:xfrm>
            <a:off x="786383" y="1891862"/>
            <a:ext cx="7170273" cy="3213573"/>
          </a:xfrm>
          <a:prstGeom prst="rect">
            <a:avLst/>
          </a:prstGeom>
        </p:spPr>
        <p:txBody>
          <a:bodyPr/>
          <a:lstStyle>
            <a:lvl1pPr marL="0" indent="0" algn="ctr">
              <a:buNone/>
              <a:defRPr sz="3200" b="1" i="1">
                <a:solidFill>
                  <a:srgbClr val="CB0909"/>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5" name="Text Placeholder 4"/>
          <p:cNvSpPr>
            <a:spLocks noGrp="1"/>
          </p:cNvSpPr>
          <p:nvPr>
            <p:ph type="body" sz="quarter" idx="10"/>
          </p:nvPr>
        </p:nvSpPr>
        <p:spPr>
          <a:xfrm>
            <a:off x="3063233" y="6085066"/>
            <a:ext cx="5756108" cy="261610"/>
          </a:xfrm>
          <a:prstGeom prst="rect">
            <a:avLst/>
          </a:prstGeom>
          <a:noFill/>
        </p:spPr>
        <p:txBody>
          <a:bodyPr wrap="square" rtlCol="0" anchor="b" anchorCtr="0">
            <a:spAutoFit/>
          </a:bodyPr>
          <a:lstStyle>
            <a:lvl1pPr marL="0" indent="0">
              <a:lnSpc>
                <a:spcPct val="90000"/>
              </a:lnSpc>
              <a:buNone/>
              <a:defRPr lang="en-US" sz="1200" i="1" dirty="0" smtClean="0">
                <a:solidFill>
                  <a:srgbClr val="000000"/>
                </a:solidFill>
              </a:defRPr>
            </a:lvl1pPr>
            <a:lvl2pPr>
              <a:defRPr lang="en-US" sz="1800" dirty="0" smtClean="0"/>
            </a:lvl2pPr>
            <a:lvl3pPr>
              <a:defRPr lang="en-US" sz="1800" dirty="0" smtClean="0"/>
            </a:lvl3pPr>
            <a:lvl4pPr>
              <a:defRPr lang="en-US" sz="1800" dirty="0" smtClean="0"/>
            </a:lvl4pPr>
            <a:lvl5pPr>
              <a:defRPr lang="en-US" sz="1800" dirty="0"/>
            </a:lvl5pPr>
          </a:lstStyle>
          <a:p>
            <a:pPr marL="0" lvl="0" algn="r"/>
            <a:r>
              <a:rPr lang="en-US" dirty="0" smtClean="0"/>
              <a:t>Click to edit Master text styles</a:t>
            </a:r>
          </a:p>
        </p:txBody>
      </p:sp>
      <p:sp>
        <p:nvSpPr>
          <p:cNvPr id="7" name="Date Placeholder 6"/>
          <p:cNvSpPr>
            <a:spLocks noGrp="1"/>
          </p:cNvSpPr>
          <p:nvPr>
            <p:ph type="dt" sz="half" idx="11"/>
          </p:nvPr>
        </p:nvSpPr>
        <p:spPr/>
        <p:txBody>
          <a:bodyPr/>
          <a:lstStyle/>
          <a:p>
            <a:endParaRPr lang="en-US" dirty="0"/>
          </a:p>
        </p:txBody>
      </p:sp>
      <p:sp>
        <p:nvSpPr>
          <p:cNvPr id="9" name="Footer Placeholder 8"/>
          <p:cNvSpPr>
            <a:spLocks noGrp="1"/>
          </p:cNvSpPr>
          <p:nvPr>
            <p:ph type="ftr" sz="quarter" idx="12"/>
          </p:nvPr>
        </p:nvSpPr>
        <p:spPr/>
        <p:txBody>
          <a:bodyPr/>
          <a:lstStyle/>
          <a:p>
            <a:r>
              <a:rPr lang="en-US" smtClean="0"/>
              <a:t>© 2014 WidePoint Corporation</a:t>
            </a:r>
            <a:endParaRPr lang="en-US" dirty="0"/>
          </a:p>
        </p:txBody>
      </p:sp>
      <p:sp>
        <p:nvSpPr>
          <p:cNvPr id="10" name="Slide Number Placeholder 9"/>
          <p:cNvSpPr>
            <a:spLocks noGrp="1"/>
          </p:cNvSpPr>
          <p:nvPr>
            <p:ph type="sldNum" sz="quarter" idx="13"/>
          </p:nvPr>
        </p:nvSpPr>
        <p:spPr/>
        <p:txBody>
          <a:bodyPr/>
          <a:lstStyle/>
          <a:p>
            <a:fld id="{6AACED50-60B9-4F48-95BB-5FAF8C87F041}" type="slidenum">
              <a:rPr lang="en-US" smtClean="0"/>
              <a:pPr/>
              <a:t>‹#›</a:t>
            </a:fld>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99828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Rectangle 8"/>
          <p:cNvSpPr/>
          <p:nvPr userDrawn="1"/>
        </p:nvSpPr>
        <p:spPr bwMode="auto">
          <a:xfrm>
            <a:off x="-36512" y="800732"/>
            <a:ext cx="9180512" cy="78692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2" name="Title 1"/>
          <p:cNvSpPr>
            <a:spLocks noGrp="1"/>
          </p:cNvSpPr>
          <p:nvPr>
            <p:ph type="title"/>
          </p:nvPr>
        </p:nvSpPr>
        <p:spPr>
          <a:xfrm>
            <a:off x="1792288" y="4900755"/>
            <a:ext cx="5486400" cy="566738"/>
          </a:xfrm>
          <a:prstGeom prst="rect">
            <a:avLst/>
          </a:prstGeom>
        </p:spPr>
        <p:txBody>
          <a:bodyPr anchor="b"/>
          <a:lstStyle>
            <a:lvl1pPr algn="l">
              <a:defRPr sz="2000" b="1">
                <a:solidFill>
                  <a:schemeClr val="tx1">
                    <a:lumMod val="50000"/>
                    <a:lumOff val="50000"/>
                  </a:schemeClr>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93240"/>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467493"/>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Date Placeholder 9"/>
          <p:cNvSpPr>
            <a:spLocks noGrp="1"/>
          </p:cNvSpPr>
          <p:nvPr>
            <p:ph type="dt" sz="half" idx="10"/>
          </p:nvPr>
        </p:nvSpPr>
        <p:spPr/>
        <p:txBody>
          <a:bodyPr/>
          <a:lstStyle/>
          <a:p>
            <a:endParaRPr lang="en-US" dirty="0"/>
          </a:p>
        </p:txBody>
      </p:sp>
      <p:sp>
        <p:nvSpPr>
          <p:cNvPr id="11" name="Footer Placeholder 10"/>
          <p:cNvSpPr>
            <a:spLocks noGrp="1"/>
          </p:cNvSpPr>
          <p:nvPr>
            <p:ph type="ftr" sz="quarter" idx="11"/>
          </p:nvPr>
        </p:nvSpPr>
        <p:spPr/>
        <p:txBody>
          <a:bodyPr/>
          <a:lstStyle/>
          <a:p>
            <a:r>
              <a:rPr lang="en-US" smtClean="0"/>
              <a:t>© 2014 WidePoint Corporation</a:t>
            </a:r>
            <a:endParaRPr lang="en-US" dirty="0"/>
          </a:p>
        </p:txBody>
      </p:sp>
      <p:sp>
        <p:nvSpPr>
          <p:cNvPr id="12" name="Slide Number Placeholder 11"/>
          <p:cNvSpPr>
            <a:spLocks noGrp="1"/>
          </p:cNvSpPr>
          <p:nvPr>
            <p:ph type="sldNum" sz="quarter" idx="12"/>
          </p:nvPr>
        </p:nvSpPr>
        <p:spPr/>
        <p:txBody>
          <a:bodyPr/>
          <a:lstStyle/>
          <a:p>
            <a:fld id="{6AACED50-60B9-4F48-95BB-5FAF8C87F041}" type="slidenum">
              <a:rPr lang="en-US" smtClean="0"/>
              <a:pPr/>
              <a:t>‹#›</a:t>
            </a:fld>
            <a:endParaRPr lang="en-US"/>
          </a:p>
        </p:txBody>
      </p:sp>
    </p:spTree>
    <p:extLst>
      <p:ext uri="{BB962C8B-B14F-4D97-AF65-F5344CB8AC3E}">
        <p14:creationId xmlns:p14="http://schemas.microsoft.com/office/powerpoint/2010/main" val="13311762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ank You (Last Slide)">
    <p:spTree>
      <p:nvGrpSpPr>
        <p:cNvPr id="1" name=""/>
        <p:cNvGrpSpPr/>
        <p:nvPr/>
      </p:nvGrpSpPr>
      <p:grpSpPr>
        <a:xfrm>
          <a:off x="0" y="0"/>
          <a:ext cx="0" cy="0"/>
          <a:chOff x="0" y="0"/>
          <a:chExt cx="0" cy="0"/>
        </a:xfrm>
      </p:grpSpPr>
      <p:sp>
        <p:nvSpPr>
          <p:cNvPr id="8" name="Subtitle 2"/>
          <p:cNvSpPr>
            <a:spLocks noGrp="1"/>
          </p:cNvSpPr>
          <p:nvPr>
            <p:ph type="subTitle" idx="1"/>
          </p:nvPr>
        </p:nvSpPr>
        <p:spPr>
          <a:xfrm>
            <a:off x="1544750" y="2098616"/>
            <a:ext cx="6054501" cy="3173279"/>
          </a:xfrm>
          <a:prstGeom prst="rect">
            <a:avLst/>
          </a:prstGeom>
        </p:spPr>
        <p:txBody>
          <a:bodyPr/>
          <a:lstStyle>
            <a:lvl1pPr marL="0" indent="0" algn="ctr">
              <a:buNone/>
              <a:defRPr sz="2400">
                <a:solidFill>
                  <a:schemeClr val="tx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10" name="TextBox 9"/>
          <p:cNvSpPr txBox="1"/>
          <p:nvPr userDrawn="1"/>
        </p:nvSpPr>
        <p:spPr bwMode="black">
          <a:xfrm>
            <a:off x="5504366" y="6463544"/>
            <a:ext cx="3352811" cy="276977"/>
          </a:xfrm>
          <a:prstGeom prst="rect">
            <a:avLst/>
          </a:prstGeom>
          <a:noFill/>
        </p:spPr>
        <p:txBody>
          <a:bodyPr wrap="none" lIns="121899" tIns="60949" rIns="121899" bIns="60949" rtlCol="0">
            <a:spAutoFit/>
          </a:bodyPr>
          <a:lstStyle/>
          <a:p>
            <a:pPr algn="r"/>
            <a:r>
              <a:rPr lang="en-US" sz="1000" cap="all" baseline="0" dirty="0" smtClean="0">
                <a:solidFill>
                  <a:srgbClr val="FFFFFF"/>
                </a:solidFill>
                <a:latin typeface="+mn-lt"/>
                <a:cs typeface="Arial" pitchFamily="34" charset="0"/>
              </a:rPr>
              <a:t>© </a:t>
            </a:r>
            <a:r>
              <a:rPr lang="en-US" sz="1000" cap="all" dirty="0" smtClean="0">
                <a:solidFill>
                  <a:srgbClr val="FFFFFF"/>
                </a:solidFill>
                <a:latin typeface="+mn-lt"/>
                <a:cs typeface="Arial" pitchFamily="34" charset="0"/>
              </a:rPr>
              <a:t>2014</a:t>
            </a:r>
            <a:r>
              <a:rPr lang="en-US" sz="1000" cap="all" baseline="0" dirty="0" smtClean="0">
                <a:solidFill>
                  <a:srgbClr val="FFFFFF"/>
                </a:solidFill>
                <a:latin typeface="+mn-lt"/>
                <a:cs typeface="Arial" pitchFamily="34" charset="0"/>
              </a:rPr>
              <a:t> WidePOINT Corporation. </a:t>
            </a:r>
            <a:r>
              <a:rPr lang="en-US" sz="1000" cap="all" dirty="0" smtClean="0">
                <a:solidFill>
                  <a:srgbClr val="FFFFFF"/>
                </a:solidFill>
                <a:latin typeface="+mn-lt"/>
                <a:cs typeface="Arial" pitchFamily="34" charset="0"/>
              </a:rPr>
              <a:t>All rights reserved.</a:t>
            </a:r>
            <a:endParaRPr lang="en-US" sz="1000" cap="all" dirty="0">
              <a:solidFill>
                <a:srgbClr val="FFFFFF"/>
              </a:solidFill>
              <a:latin typeface="+mn-lt"/>
              <a:cs typeface="Arial" pitchFamily="34" charset="0"/>
            </a:endParaRPr>
          </a:p>
        </p:txBody>
      </p:sp>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159779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Option 1">
    <p:bg>
      <p:bgPr>
        <a:solidFill>
          <a:schemeClr val="bg1">
            <a:lumMod val="85000"/>
            <a:alpha val="4000"/>
          </a:schemeClr>
        </a:solidFill>
        <a:effectLst/>
      </p:bgPr>
    </p:bg>
    <p:spTree>
      <p:nvGrpSpPr>
        <p:cNvPr id="1" name=""/>
        <p:cNvGrpSpPr/>
        <p:nvPr/>
      </p:nvGrpSpPr>
      <p:grpSpPr>
        <a:xfrm>
          <a:off x="0" y="0"/>
          <a:ext cx="0" cy="0"/>
          <a:chOff x="0" y="0"/>
          <a:chExt cx="0" cy="0"/>
        </a:xfrm>
      </p:grpSpPr>
      <p:pic>
        <p:nvPicPr>
          <p:cNvPr id="13" name="Picture 12" descr="iStock_000026166734_Large.jpg"/>
          <p:cNvPicPr>
            <a:picLocks noChangeAspect="1"/>
          </p:cNvPicPr>
          <p:nvPr userDrawn="1"/>
        </p:nvPicPr>
        <p:blipFill rotWithShape="1">
          <a:blip r:embed="rId2">
            <a:extLst>
              <a:ext uri="{28A0092B-C50C-407E-A947-70E740481C1C}">
                <a14:useLocalDpi xmlns:a14="http://schemas.microsoft.com/office/drawing/2010/main" val="0"/>
              </a:ext>
            </a:extLst>
          </a:blip>
          <a:srcRect r="4012"/>
          <a:stretch/>
        </p:blipFill>
        <p:spPr>
          <a:xfrm>
            <a:off x="3529513" y="0"/>
            <a:ext cx="5614488" cy="4337309"/>
          </a:xfrm>
          <a:prstGeom prst="rect">
            <a:avLst/>
          </a:prstGeom>
          <a:ln>
            <a:noFill/>
          </a:ln>
        </p:spPr>
      </p:pic>
      <p:sp>
        <p:nvSpPr>
          <p:cNvPr id="14" name="Rectangle 13"/>
          <p:cNvSpPr/>
          <p:nvPr userDrawn="1"/>
        </p:nvSpPr>
        <p:spPr>
          <a:xfrm>
            <a:off x="1" y="0"/>
            <a:ext cx="4072435" cy="4337309"/>
          </a:xfrm>
          <a:prstGeom prst="rect">
            <a:avLst/>
          </a:prstGeom>
          <a:gradFill flip="none" rotWithShape="1">
            <a:gsLst>
              <a:gs pos="87000">
                <a:schemeClr val="tx1"/>
              </a:gs>
              <a:gs pos="100000">
                <a:srgbClr val="FFFFFF">
                  <a:alpha val="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Ins="457200" rtlCol="0" anchor="ctr"/>
          <a:lstStyle/>
          <a:p>
            <a:pPr algn="ctr"/>
            <a:endParaRPr lang="en-US" sz="1600" dirty="0">
              <a:solidFill>
                <a:srgbClr val="FF0000"/>
              </a:solidFill>
            </a:endParaRPr>
          </a:p>
        </p:txBody>
      </p:sp>
      <p:sp>
        <p:nvSpPr>
          <p:cNvPr id="6" name="Text Placeholder 2"/>
          <p:cNvSpPr>
            <a:spLocks noGrp="1"/>
          </p:cNvSpPr>
          <p:nvPr>
            <p:ph type="body" idx="1" hasCustomPrompt="1"/>
          </p:nvPr>
        </p:nvSpPr>
        <p:spPr>
          <a:xfrm>
            <a:off x="457200" y="2932976"/>
            <a:ext cx="3282916" cy="1122059"/>
          </a:xfrm>
          <a:prstGeom prst="rect">
            <a:avLst/>
          </a:prstGeom>
        </p:spPr>
        <p:txBody>
          <a:bodyPr anchor="t" anchorCtr="0">
            <a:normAutofit/>
          </a:bodyPr>
          <a:lstStyle>
            <a:lvl1pPr marL="0" indent="0">
              <a:lnSpc>
                <a:spcPct val="100000"/>
              </a:lnSpc>
              <a:spcBef>
                <a:spcPts val="600"/>
              </a:spcBef>
              <a:buNone/>
              <a:defRPr sz="2800">
                <a:solidFill>
                  <a:srgbClr val="EB2227"/>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Subtitle</a:t>
            </a:r>
          </a:p>
        </p:txBody>
      </p:sp>
      <p:sp>
        <p:nvSpPr>
          <p:cNvPr id="12" name="TextBox 11"/>
          <p:cNvSpPr txBox="1"/>
          <p:nvPr userDrawn="1"/>
        </p:nvSpPr>
        <p:spPr bwMode="black">
          <a:xfrm>
            <a:off x="5504366" y="6463544"/>
            <a:ext cx="3352811" cy="276977"/>
          </a:xfrm>
          <a:prstGeom prst="rect">
            <a:avLst/>
          </a:prstGeom>
          <a:noFill/>
        </p:spPr>
        <p:txBody>
          <a:bodyPr wrap="none" lIns="121899" tIns="60949" rIns="121899" bIns="60949" rtlCol="0">
            <a:spAutoFit/>
          </a:bodyPr>
          <a:lstStyle/>
          <a:p>
            <a:pPr algn="r"/>
            <a:r>
              <a:rPr lang="en-US" sz="1000" cap="all" baseline="0" dirty="0" smtClean="0">
                <a:solidFill>
                  <a:schemeClr val="tx1"/>
                </a:solidFill>
                <a:latin typeface="+mn-lt"/>
                <a:cs typeface="Arial" pitchFamily="34" charset="0"/>
              </a:rPr>
              <a:t>© </a:t>
            </a:r>
            <a:r>
              <a:rPr lang="en-US" sz="1000" cap="all" dirty="0" smtClean="0">
                <a:solidFill>
                  <a:schemeClr val="tx1"/>
                </a:solidFill>
                <a:latin typeface="+mn-lt"/>
                <a:cs typeface="Arial" pitchFamily="34" charset="0"/>
              </a:rPr>
              <a:t>2014</a:t>
            </a:r>
            <a:r>
              <a:rPr lang="en-US" sz="1000" cap="all" baseline="0" dirty="0" smtClean="0">
                <a:solidFill>
                  <a:schemeClr val="tx1"/>
                </a:solidFill>
                <a:latin typeface="+mn-lt"/>
                <a:cs typeface="Arial" pitchFamily="34" charset="0"/>
              </a:rPr>
              <a:t> WidePOINT Corporation. </a:t>
            </a:r>
            <a:r>
              <a:rPr lang="en-US" sz="1000" cap="all" dirty="0" smtClean="0">
                <a:solidFill>
                  <a:schemeClr val="tx1"/>
                </a:solidFill>
                <a:latin typeface="+mn-lt"/>
                <a:cs typeface="Arial" pitchFamily="34" charset="0"/>
              </a:rPr>
              <a:t>All rights reserved.</a:t>
            </a:r>
            <a:endParaRPr lang="en-US" sz="1000" cap="all" dirty="0">
              <a:solidFill>
                <a:schemeClr val="tx1"/>
              </a:solidFill>
              <a:latin typeface="+mn-lt"/>
              <a:cs typeface="Arial" pitchFamily="34" charset="0"/>
            </a:endParaRPr>
          </a:p>
        </p:txBody>
      </p:sp>
      <p:sp>
        <p:nvSpPr>
          <p:cNvPr id="9" name="Title 1"/>
          <p:cNvSpPr>
            <a:spLocks noGrp="1"/>
          </p:cNvSpPr>
          <p:nvPr>
            <p:ph type="title"/>
          </p:nvPr>
        </p:nvSpPr>
        <p:spPr>
          <a:xfrm>
            <a:off x="457200" y="509417"/>
            <a:ext cx="3297724" cy="2322921"/>
          </a:xfrm>
        </p:spPr>
        <p:txBody>
          <a:bodyPr anchor="b" anchorCtr="0">
            <a:normAutofit/>
          </a:bodyPr>
          <a:lstStyle>
            <a:lvl1pPr algn="l">
              <a:defRPr sz="4400">
                <a:solidFill>
                  <a:schemeClr val="bg1"/>
                </a:solidFill>
              </a:defRPr>
            </a:lvl1pPr>
          </a:lstStyle>
          <a:p>
            <a:r>
              <a:rPr lang="en-US" dirty="0" smtClean="0"/>
              <a:t>Click to edit Master title style</a:t>
            </a:r>
            <a:endParaRPr lang="en-US" dirty="0"/>
          </a:p>
        </p:txBody>
      </p:sp>
      <p:sp>
        <p:nvSpPr>
          <p:cNvPr id="15" name="Rectangle 14"/>
          <p:cNvSpPr/>
          <p:nvPr userDrawn="1"/>
        </p:nvSpPr>
        <p:spPr>
          <a:xfrm>
            <a:off x="0" y="4324609"/>
            <a:ext cx="9144000" cy="495300"/>
          </a:xfrm>
          <a:prstGeom prst="rect">
            <a:avLst/>
          </a:prstGeom>
          <a:solidFill>
            <a:srgbClr val="CB090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0"/>
          </p:nvPr>
        </p:nvSpPr>
        <p:spPr>
          <a:xfrm>
            <a:off x="457200" y="5067300"/>
            <a:ext cx="4191000" cy="125730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Master text styles</a:t>
            </a:r>
            <a:endParaRPr lang="en-US" dirty="0"/>
          </a:p>
        </p:txBody>
      </p:sp>
      <p:pic>
        <p:nvPicPr>
          <p:cNvPr id="5" name="Picture 4" descr="WidePoint Logo High Res.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51600" y="5293360"/>
            <a:ext cx="2578100" cy="1031240"/>
          </a:xfrm>
          <a:prstGeom prst="rect">
            <a:avLst/>
          </a:prstGeom>
        </p:spPr>
      </p:pic>
    </p:spTree>
    <p:extLst>
      <p:ext uri="{BB962C8B-B14F-4D97-AF65-F5344CB8AC3E}">
        <p14:creationId xmlns:p14="http://schemas.microsoft.com/office/powerpoint/2010/main" val="18983992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Slide 1">
    <p:spTree>
      <p:nvGrpSpPr>
        <p:cNvPr id="1" name=""/>
        <p:cNvGrpSpPr/>
        <p:nvPr/>
      </p:nvGrpSpPr>
      <p:grpSpPr>
        <a:xfrm>
          <a:off x="0" y="0"/>
          <a:ext cx="0" cy="0"/>
          <a:chOff x="0" y="0"/>
          <a:chExt cx="0" cy="0"/>
        </a:xfrm>
      </p:grpSpPr>
      <p:pic>
        <p:nvPicPr>
          <p:cNvPr id="16" name="Picture 15" descr="iStock_000026166734_Large.jpg"/>
          <p:cNvPicPr>
            <a:picLocks noChangeAspect="1"/>
          </p:cNvPicPr>
          <p:nvPr userDrawn="1"/>
        </p:nvPicPr>
        <p:blipFill rotWithShape="1">
          <a:blip r:embed="rId2">
            <a:extLst>
              <a:ext uri="{28A0092B-C50C-407E-A947-70E740481C1C}">
                <a14:useLocalDpi xmlns:a14="http://schemas.microsoft.com/office/drawing/2010/main" val="0"/>
              </a:ext>
            </a:extLst>
          </a:blip>
          <a:srcRect r="4012"/>
          <a:stretch/>
        </p:blipFill>
        <p:spPr>
          <a:xfrm>
            <a:off x="3529513" y="0"/>
            <a:ext cx="5614488" cy="4337309"/>
          </a:xfrm>
          <a:prstGeom prst="rect">
            <a:avLst/>
          </a:prstGeom>
          <a:ln>
            <a:noFill/>
          </a:ln>
        </p:spPr>
      </p:pic>
      <p:sp>
        <p:nvSpPr>
          <p:cNvPr id="17" name="Rectangle 16"/>
          <p:cNvSpPr/>
          <p:nvPr userDrawn="1"/>
        </p:nvSpPr>
        <p:spPr>
          <a:xfrm>
            <a:off x="1" y="0"/>
            <a:ext cx="4072435" cy="4337309"/>
          </a:xfrm>
          <a:prstGeom prst="rect">
            <a:avLst/>
          </a:prstGeom>
          <a:gradFill flip="none" rotWithShape="1">
            <a:gsLst>
              <a:gs pos="87000">
                <a:schemeClr val="tx1"/>
              </a:gs>
              <a:gs pos="100000">
                <a:srgbClr val="FFFFFF">
                  <a:alpha val="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Ins="457200" rtlCol="0" anchor="ctr"/>
          <a:lstStyle/>
          <a:p>
            <a:pPr algn="ctr"/>
            <a:endParaRPr lang="en-US" sz="1600" dirty="0">
              <a:solidFill>
                <a:srgbClr val="FF0000"/>
              </a:solidFill>
            </a:endParaRPr>
          </a:p>
        </p:txBody>
      </p:sp>
      <p:sp>
        <p:nvSpPr>
          <p:cNvPr id="13" name="Rectangle 12"/>
          <p:cNvSpPr/>
          <p:nvPr userDrawn="1"/>
        </p:nvSpPr>
        <p:spPr>
          <a:xfrm>
            <a:off x="0" y="4324609"/>
            <a:ext cx="9144000" cy="495300"/>
          </a:xfrm>
          <a:prstGeom prst="rect">
            <a:avLst/>
          </a:prstGeom>
          <a:solidFill>
            <a:srgbClr val="CB090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509417"/>
            <a:ext cx="3297724" cy="2322921"/>
          </a:xfrm>
        </p:spPr>
        <p:txBody>
          <a:bodyPr anchor="b" anchorCtr="0">
            <a:normAutofit/>
          </a:bodyPr>
          <a:lstStyle>
            <a:lvl1pPr algn="l">
              <a:defRPr sz="4400">
                <a:solidFill>
                  <a:schemeClr val="bg1"/>
                </a:solidFill>
              </a:defRPr>
            </a:lvl1pPr>
          </a:lstStyle>
          <a:p>
            <a:r>
              <a:rPr lang="en-US" dirty="0" smtClean="0"/>
              <a:t>Click to edit Master title style</a:t>
            </a:r>
            <a:endParaRPr lang="en-US" dirty="0"/>
          </a:p>
        </p:txBody>
      </p:sp>
      <p:sp>
        <p:nvSpPr>
          <p:cNvPr id="6" name="Text Placeholder 2"/>
          <p:cNvSpPr>
            <a:spLocks noGrp="1"/>
          </p:cNvSpPr>
          <p:nvPr>
            <p:ph type="body" idx="1" hasCustomPrompt="1"/>
          </p:nvPr>
        </p:nvSpPr>
        <p:spPr>
          <a:xfrm>
            <a:off x="457200" y="2934616"/>
            <a:ext cx="3282916" cy="1122059"/>
          </a:xfrm>
          <a:prstGeom prst="rect">
            <a:avLst/>
          </a:prstGeom>
        </p:spPr>
        <p:txBody>
          <a:bodyPr anchor="t" anchorCtr="0">
            <a:normAutofit/>
          </a:bodyPr>
          <a:lstStyle>
            <a:lvl1pPr marL="0" indent="0">
              <a:lnSpc>
                <a:spcPct val="100000"/>
              </a:lnSpc>
              <a:spcBef>
                <a:spcPts val="600"/>
              </a:spcBef>
              <a:buNone/>
              <a:defRPr sz="2800">
                <a:solidFill>
                  <a:srgbClr val="EB2227"/>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Subtitle</a:t>
            </a:r>
          </a:p>
        </p:txBody>
      </p:sp>
      <p:sp>
        <p:nvSpPr>
          <p:cNvPr id="4" name="Text Placeholder 3"/>
          <p:cNvSpPr>
            <a:spLocks noGrp="1"/>
          </p:cNvSpPr>
          <p:nvPr>
            <p:ph type="body" sz="quarter" idx="10"/>
          </p:nvPr>
        </p:nvSpPr>
        <p:spPr>
          <a:xfrm>
            <a:off x="472008" y="5218536"/>
            <a:ext cx="3498850" cy="1245764"/>
          </a:xfrm>
        </p:spPr>
        <p:txBody>
          <a:bodyPr>
            <a:noAutofit/>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stStyle>
          <a:p>
            <a:pPr lvl="0"/>
            <a:endParaRPr lang="en-US" dirty="0"/>
          </a:p>
        </p:txBody>
      </p:sp>
      <p:sp>
        <p:nvSpPr>
          <p:cNvPr id="7" name="Text Placeholder 6"/>
          <p:cNvSpPr>
            <a:spLocks noGrp="1"/>
          </p:cNvSpPr>
          <p:nvPr>
            <p:ph type="body" sz="quarter" idx="11"/>
          </p:nvPr>
        </p:nvSpPr>
        <p:spPr>
          <a:xfrm>
            <a:off x="4642534" y="5218113"/>
            <a:ext cx="3502152" cy="1246187"/>
          </a:xfrm>
        </p:spPr>
        <p:txBody>
          <a:bodyPr vert="horz" lIns="91440" tIns="45720" rIns="91440" bIns="45720" rtlCol="0">
            <a:noAutofit/>
          </a:bodyPr>
          <a:lstStyle>
            <a:lvl1pPr marL="342900" indent="-342900">
              <a:buNone/>
              <a:defRPr lang="en-US" sz="2400" smtClean="0"/>
            </a:lvl1pPr>
            <a:lvl2pPr>
              <a:defRPr lang="en-US" sz="2000" smtClean="0"/>
            </a:lvl2pPr>
            <a:lvl3pPr>
              <a:defRPr lang="en-US" sz="1800" smtClean="0"/>
            </a:lvl3pPr>
            <a:lvl4pPr>
              <a:defRPr lang="en-US" sz="1600" smtClean="0"/>
            </a:lvl4pPr>
            <a:lvl5pPr>
              <a:defRPr lang="en-US" sz="1600"/>
            </a:lvl5pPr>
          </a:lstStyle>
          <a:p>
            <a:pPr marL="0" lvl="0" indent="0"/>
            <a:endParaRPr lang="en-US" dirty="0"/>
          </a:p>
        </p:txBody>
      </p:sp>
    </p:spTree>
    <p:extLst>
      <p:ext uri="{BB962C8B-B14F-4D97-AF65-F5344CB8AC3E}">
        <p14:creationId xmlns:p14="http://schemas.microsoft.com/office/powerpoint/2010/main" val="36881254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 Section Slide 2">
    <p:spTree>
      <p:nvGrpSpPr>
        <p:cNvPr id="1" name=""/>
        <p:cNvGrpSpPr/>
        <p:nvPr/>
      </p:nvGrpSpPr>
      <p:grpSpPr>
        <a:xfrm>
          <a:off x="0" y="0"/>
          <a:ext cx="0" cy="0"/>
          <a:chOff x="0" y="0"/>
          <a:chExt cx="0" cy="0"/>
        </a:xfrm>
      </p:grpSpPr>
      <p:sp>
        <p:nvSpPr>
          <p:cNvPr id="13" name="Rectangle 12"/>
          <p:cNvSpPr/>
          <p:nvPr userDrawn="1"/>
        </p:nvSpPr>
        <p:spPr>
          <a:xfrm>
            <a:off x="0" y="4324609"/>
            <a:ext cx="9144000" cy="495300"/>
          </a:xfrm>
          <a:prstGeom prst="rect">
            <a:avLst/>
          </a:prstGeom>
          <a:solidFill>
            <a:srgbClr val="CB090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itle 1"/>
          <p:cNvSpPr>
            <a:spLocks noGrp="1"/>
          </p:cNvSpPr>
          <p:nvPr>
            <p:ph type="title"/>
          </p:nvPr>
        </p:nvSpPr>
        <p:spPr>
          <a:xfrm>
            <a:off x="457200" y="4957969"/>
            <a:ext cx="8229600" cy="1143000"/>
          </a:xfrm>
        </p:spPr>
        <p:txBody>
          <a:bodyPr anchor="t" anchorCtr="0"/>
          <a:lstStyle>
            <a:lvl1pPr algn="l">
              <a:defRPr>
                <a:solidFill>
                  <a:schemeClr val="tx1"/>
                </a:solidFill>
              </a:defRPr>
            </a:lvl1pPr>
          </a:lstStyle>
          <a:p>
            <a:r>
              <a:rPr lang="en-US" dirty="0" smtClean="0"/>
              <a:t>Click to edit Master title style</a:t>
            </a:r>
            <a:endParaRPr lang="en-US" dirty="0"/>
          </a:p>
        </p:txBody>
      </p:sp>
      <p:pic>
        <p:nvPicPr>
          <p:cNvPr id="17" name="Picture 16" descr="iStock_000026166734_Large.jpg"/>
          <p:cNvPicPr>
            <a:picLocks noChangeAspect="1"/>
          </p:cNvPicPr>
          <p:nvPr userDrawn="1"/>
        </p:nvPicPr>
        <p:blipFill rotWithShape="1">
          <a:blip r:embed="rId2">
            <a:extLst>
              <a:ext uri="{28A0092B-C50C-407E-A947-70E740481C1C}">
                <a14:useLocalDpi xmlns:a14="http://schemas.microsoft.com/office/drawing/2010/main" val="0"/>
              </a:ext>
            </a:extLst>
          </a:blip>
          <a:srcRect r="4012"/>
          <a:stretch/>
        </p:blipFill>
        <p:spPr>
          <a:xfrm>
            <a:off x="3529513" y="0"/>
            <a:ext cx="5614488" cy="4337309"/>
          </a:xfrm>
          <a:prstGeom prst="rect">
            <a:avLst/>
          </a:prstGeom>
          <a:ln>
            <a:noFill/>
          </a:ln>
        </p:spPr>
      </p:pic>
      <p:sp>
        <p:nvSpPr>
          <p:cNvPr id="18" name="Rectangle 17"/>
          <p:cNvSpPr/>
          <p:nvPr userDrawn="1"/>
        </p:nvSpPr>
        <p:spPr>
          <a:xfrm>
            <a:off x="1" y="0"/>
            <a:ext cx="4072435" cy="4337309"/>
          </a:xfrm>
          <a:prstGeom prst="rect">
            <a:avLst/>
          </a:prstGeom>
          <a:gradFill flip="none" rotWithShape="1">
            <a:gsLst>
              <a:gs pos="87000">
                <a:schemeClr val="tx1"/>
              </a:gs>
              <a:gs pos="100000">
                <a:srgbClr val="FFFFFF">
                  <a:alpha val="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Ins="457200" rtlCol="0" anchor="ctr"/>
          <a:lstStyle/>
          <a:p>
            <a:pPr algn="ctr"/>
            <a:r>
              <a:rPr lang="en-US" sz="1600" b="0" i="0" dirty="0" smtClean="0">
                <a:solidFill>
                  <a:srgbClr val="000000"/>
                </a:solidFill>
                <a:latin typeface="Lucida Grande"/>
                <a:ea typeface="Lucida Grande"/>
                <a:cs typeface="Lucida Grande"/>
              </a:rPr>
              <a:t>1_Title Slide Option 2</a:t>
            </a:r>
            <a:endParaRPr lang="en-US" sz="1600" dirty="0">
              <a:solidFill>
                <a:srgbClr val="FF0000"/>
              </a:solidFill>
            </a:endParaRPr>
          </a:p>
        </p:txBody>
      </p:sp>
      <p:sp>
        <p:nvSpPr>
          <p:cNvPr id="6" name="Text Placeholder 2"/>
          <p:cNvSpPr>
            <a:spLocks noGrp="1"/>
          </p:cNvSpPr>
          <p:nvPr>
            <p:ph type="body" idx="1" hasCustomPrompt="1"/>
          </p:nvPr>
        </p:nvSpPr>
        <p:spPr>
          <a:xfrm>
            <a:off x="472008" y="2909216"/>
            <a:ext cx="3227697" cy="1122059"/>
          </a:xfrm>
          <a:prstGeom prst="rect">
            <a:avLst/>
          </a:prstGeom>
        </p:spPr>
        <p:txBody>
          <a:bodyPr anchor="t" anchorCtr="0">
            <a:normAutofit/>
          </a:bodyPr>
          <a:lstStyle>
            <a:lvl1pPr marL="0" indent="0">
              <a:lnSpc>
                <a:spcPct val="100000"/>
              </a:lnSpc>
              <a:spcBef>
                <a:spcPts val="600"/>
              </a:spcBef>
              <a:buNone/>
              <a:defRPr sz="2800">
                <a:solidFill>
                  <a:srgbClr val="EB2227"/>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Subtitle</a:t>
            </a:r>
          </a:p>
        </p:txBody>
      </p:sp>
    </p:spTree>
    <p:extLst>
      <p:ext uri="{BB962C8B-B14F-4D97-AF65-F5344CB8AC3E}">
        <p14:creationId xmlns:p14="http://schemas.microsoft.com/office/powerpoint/2010/main" val="42749757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Slide MMS">
    <p:spTree>
      <p:nvGrpSpPr>
        <p:cNvPr id="1" name=""/>
        <p:cNvGrpSpPr/>
        <p:nvPr/>
      </p:nvGrpSpPr>
      <p:grpSpPr>
        <a:xfrm>
          <a:off x="0" y="0"/>
          <a:ext cx="0" cy="0"/>
          <a:chOff x="0" y="0"/>
          <a:chExt cx="0" cy="0"/>
        </a:xfrm>
      </p:grpSpPr>
      <p:sp>
        <p:nvSpPr>
          <p:cNvPr id="13" name="Rectangle 12"/>
          <p:cNvSpPr/>
          <p:nvPr userDrawn="1"/>
        </p:nvSpPr>
        <p:spPr>
          <a:xfrm>
            <a:off x="0" y="4324609"/>
            <a:ext cx="9144000" cy="495300"/>
          </a:xfrm>
          <a:prstGeom prst="rect">
            <a:avLst/>
          </a:prstGeom>
          <a:solidFill>
            <a:srgbClr val="CB090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iStock_000026166734_Large.jpg"/>
          <p:cNvPicPr>
            <a:picLocks noChangeAspect="1"/>
          </p:cNvPicPr>
          <p:nvPr userDrawn="1"/>
        </p:nvPicPr>
        <p:blipFill rotWithShape="1">
          <a:blip r:embed="rId2">
            <a:extLst>
              <a:ext uri="{28A0092B-C50C-407E-A947-70E740481C1C}">
                <a14:useLocalDpi xmlns:a14="http://schemas.microsoft.com/office/drawing/2010/main" val="0"/>
              </a:ext>
            </a:extLst>
          </a:blip>
          <a:srcRect r="4012"/>
          <a:stretch/>
        </p:blipFill>
        <p:spPr>
          <a:xfrm>
            <a:off x="5600914" y="1612900"/>
            <a:ext cx="3543087" cy="2737109"/>
          </a:xfrm>
          <a:prstGeom prst="rect">
            <a:avLst/>
          </a:prstGeom>
          <a:ln>
            <a:noFill/>
          </a:ln>
        </p:spPr>
      </p:pic>
      <p:sp>
        <p:nvSpPr>
          <p:cNvPr id="18" name="Rectangle 17"/>
          <p:cNvSpPr/>
          <p:nvPr userDrawn="1"/>
        </p:nvSpPr>
        <p:spPr>
          <a:xfrm>
            <a:off x="3" y="1612900"/>
            <a:ext cx="6362697" cy="2737109"/>
          </a:xfrm>
          <a:prstGeom prst="rect">
            <a:avLst/>
          </a:prstGeom>
          <a:gradFill flip="none" rotWithShape="1">
            <a:gsLst>
              <a:gs pos="87000">
                <a:schemeClr val="tx1"/>
              </a:gs>
              <a:gs pos="100000">
                <a:srgbClr val="FFFFFF">
                  <a:alpha val="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Ins="457200" rtlCol="0" anchor="ctr"/>
          <a:lstStyle/>
          <a:p>
            <a:pPr algn="ctr"/>
            <a:r>
              <a:rPr lang="en-US" sz="1600" b="0" i="0" dirty="0" smtClean="0">
                <a:solidFill>
                  <a:srgbClr val="000000"/>
                </a:solidFill>
                <a:latin typeface="Lucida Grande"/>
                <a:ea typeface="Lucida Grande"/>
                <a:cs typeface="Lucida Grande"/>
              </a:rPr>
              <a:t>1_Title Slide Option 2</a:t>
            </a:r>
            <a:endParaRPr lang="en-US" sz="1600" dirty="0">
              <a:solidFill>
                <a:srgbClr val="FF0000"/>
              </a:solidFill>
            </a:endParaRPr>
          </a:p>
        </p:txBody>
      </p:sp>
      <p:sp>
        <p:nvSpPr>
          <p:cNvPr id="6" name="Text Placeholder 2"/>
          <p:cNvSpPr>
            <a:spLocks noGrp="1"/>
          </p:cNvSpPr>
          <p:nvPr>
            <p:ph type="body" idx="1" hasCustomPrompt="1"/>
          </p:nvPr>
        </p:nvSpPr>
        <p:spPr>
          <a:xfrm>
            <a:off x="457200" y="3554356"/>
            <a:ext cx="5014392" cy="704193"/>
          </a:xfrm>
          <a:prstGeom prst="rect">
            <a:avLst/>
          </a:prstGeom>
        </p:spPr>
        <p:txBody>
          <a:bodyPr anchor="t" anchorCtr="0">
            <a:normAutofit/>
          </a:bodyPr>
          <a:lstStyle>
            <a:lvl1pPr marL="0" indent="0">
              <a:lnSpc>
                <a:spcPct val="100000"/>
              </a:lnSpc>
              <a:spcBef>
                <a:spcPts val="600"/>
              </a:spcBef>
              <a:buNone/>
              <a:defRPr sz="2800">
                <a:solidFill>
                  <a:srgbClr val="EB2227"/>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Subtitle</a:t>
            </a:r>
          </a:p>
        </p:txBody>
      </p:sp>
      <p:pic>
        <p:nvPicPr>
          <p:cNvPr id="11" name="Picture 10"/>
          <p:cNvPicPr>
            <a:picLocks noChangeAspect="1"/>
          </p:cNvPicPr>
          <p:nvPr userDrawn="1"/>
        </p:nvPicPr>
        <p:blipFill>
          <a:blip r:embed="rId3"/>
          <a:stretch>
            <a:fillRect/>
          </a:stretch>
        </p:blipFill>
        <p:spPr>
          <a:xfrm>
            <a:off x="7348782" y="117230"/>
            <a:ext cx="1564928" cy="625971"/>
          </a:xfrm>
          <a:prstGeom prst="rect">
            <a:avLst/>
          </a:prstGeom>
        </p:spPr>
      </p:pic>
      <p:sp>
        <p:nvSpPr>
          <p:cNvPr id="22" name="Title 21"/>
          <p:cNvSpPr>
            <a:spLocks noGrp="1"/>
          </p:cNvSpPr>
          <p:nvPr>
            <p:ph type="title"/>
          </p:nvPr>
        </p:nvSpPr>
        <p:spPr>
          <a:xfrm>
            <a:off x="457200" y="2052106"/>
            <a:ext cx="5029200" cy="1427162"/>
          </a:xfrm>
        </p:spPr>
        <p:txBody>
          <a:bodyPr anchor="b" anchorCtr="0"/>
          <a:lstStyle>
            <a:lvl1pPr algn="l">
              <a:defRPr>
                <a:solidFill>
                  <a:srgbClr val="FFFFF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7689649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Slide TLM">
    <p:spTree>
      <p:nvGrpSpPr>
        <p:cNvPr id="1" name=""/>
        <p:cNvGrpSpPr/>
        <p:nvPr/>
      </p:nvGrpSpPr>
      <p:grpSpPr>
        <a:xfrm>
          <a:off x="0" y="0"/>
          <a:ext cx="0" cy="0"/>
          <a:chOff x="0" y="0"/>
          <a:chExt cx="0" cy="0"/>
        </a:xfrm>
      </p:grpSpPr>
      <p:pic>
        <p:nvPicPr>
          <p:cNvPr id="9" name="Picture 8" descr="landscape_small.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26587" y="1595120"/>
            <a:ext cx="3917414" cy="2742189"/>
          </a:xfrm>
          <a:prstGeom prst="rect">
            <a:avLst/>
          </a:prstGeom>
        </p:spPr>
      </p:pic>
      <p:sp>
        <p:nvSpPr>
          <p:cNvPr id="13" name="Rectangle 12"/>
          <p:cNvSpPr/>
          <p:nvPr userDrawn="1"/>
        </p:nvSpPr>
        <p:spPr>
          <a:xfrm>
            <a:off x="0" y="4324609"/>
            <a:ext cx="9144000" cy="495300"/>
          </a:xfrm>
          <a:prstGeom prst="rect">
            <a:avLst/>
          </a:prstGeom>
          <a:solidFill>
            <a:srgbClr val="CB090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userDrawn="1"/>
        </p:nvSpPr>
        <p:spPr>
          <a:xfrm>
            <a:off x="4" y="1595120"/>
            <a:ext cx="5952063" cy="2754889"/>
          </a:xfrm>
          <a:prstGeom prst="rect">
            <a:avLst/>
          </a:prstGeom>
          <a:gradFill flip="none" rotWithShape="1">
            <a:gsLst>
              <a:gs pos="87000">
                <a:schemeClr val="tx1"/>
              </a:gs>
              <a:gs pos="100000">
                <a:srgbClr val="FFFFFF">
                  <a:alpha val="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Ins="457200" rtlCol="0" anchor="ctr"/>
          <a:lstStyle/>
          <a:p>
            <a:pPr algn="ctr"/>
            <a:r>
              <a:rPr lang="en-US" sz="1600" b="0" i="0" dirty="0" smtClean="0">
                <a:solidFill>
                  <a:srgbClr val="000000"/>
                </a:solidFill>
                <a:latin typeface="Lucida Grande"/>
                <a:ea typeface="Lucida Grande"/>
                <a:cs typeface="Lucida Grande"/>
              </a:rPr>
              <a:t>1_Title Slide Option 2</a:t>
            </a:r>
            <a:endParaRPr lang="en-US" sz="1600" dirty="0">
              <a:solidFill>
                <a:srgbClr val="FF0000"/>
              </a:solidFill>
            </a:endParaRPr>
          </a:p>
        </p:txBody>
      </p:sp>
      <p:sp>
        <p:nvSpPr>
          <p:cNvPr id="6" name="Text Placeholder 2"/>
          <p:cNvSpPr>
            <a:spLocks noGrp="1"/>
          </p:cNvSpPr>
          <p:nvPr>
            <p:ph type="body" idx="1" hasCustomPrompt="1"/>
          </p:nvPr>
        </p:nvSpPr>
        <p:spPr>
          <a:xfrm>
            <a:off x="457200" y="3554356"/>
            <a:ext cx="5014392" cy="704193"/>
          </a:xfrm>
          <a:prstGeom prst="rect">
            <a:avLst/>
          </a:prstGeom>
        </p:spPr>
        <p:txBody>
          <a:bodyPr anchor="t" anchorCtr="0">
            <a:normAutofit/>
          </a:bodyPr>
          <a:lstStyle>
            <a:lvl1pPr marL="0" indent="0">
              <a:lnSpc>
                <a:spcPct val="100000"/>
              </a:lnSpc>
              <a:spcBef>
                <a:spcPts val="600"/>
              </a:spcBef>
              <a:buNone/>
              <a:defRPr sz="2800">
                <a:solidFill>
                  <a:srgbClr val="EB2227"/>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Subtitle</a:t>
            </a:r>
          </a:p>
        </p:txBody>
      </p:sp>
      <p:pic>
        <p:nvPicPr>
          <p:cNvPr id="11" name="Picture 10"/>
          <p:cNvPicPr>
            <a:picLocks noChangeAspect="1"/>
          </p:cNvPicPr>
          <p:nvPr userDrawn="1"/>
        </p:nvPicPr>
        <p:blipFill>
          <a:blip r:embed="rId3"/>
          <a:stretch>
            <a:fillRect/>
          </a:stretch>
        </p:blipFill>
        <p:spPr>
          <a:xfrm>
            <a:off x="7348782" y="117230"/>
            <a:ext cx="1564928" cy="625971"/>
          </a:xfrm>
          <a:prstGeom prst="rect">
            <a:avLst/>
          </a:prstGeom>
        </p:spPr>
      </p:pic>
      <p:sp>
        <p:nvSpPr>
          <p:cNvPr id="22" name="Title 21"/>
          <p:cNvSpPr>
            <a:spLocks noGrp="1"/>
          </p:cNvSpPr>
          <p:nvPr>
            <p:ph type="title"/>
          </p:nvPr>
        </p:nvSpPr>
        <p:spPr>
          <a:xfrm>
            <a:off x="457200" y="2052106"/>
            <a:ext cx="5029200" cy="1427162"/>
          </a:xfrm>
        </p:spPr>
        <p:txBody>
          <a:bodyPr anchor="b" anchorCtr="0"/>
          <a:lstStyle>
            <a:lvl1pPr algn="l">
              <a:defRPr>
                <a:solidFill>
                  <a:srgbClr val="FFFFF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8659401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Slide Cyber">
    <p:spTree>
      <p:nvGrpSpPr>
        <p:cNvPr id="1" name=""/>
        <p:cNvGrpSpPr/>
        <p:nvPr/>
      </p:nvGrpSpPr>
      <p:grpSpPr>
        <a:xfrm>
          <a:off x="0" y="0"/>
          <a:ext cx="0" cy="0"/>
          <a:chOff x="0" y="0"/>
          <a:chExt cx="0" cy="0"/>
        </a:xfrm>
      </p:grpSpPr>
      <p:pic>
        <p:nvPicPr>
          <p:cNvPr id="8" name="Picture 7" descr="Cyber masks slide.png"/>
          <p:cNvPicPr>
            <a:picLocks noChangeAspect="1"/>
          </p:cNvPicPr>
          <p:nvPr userDrawn="1"/>
        </p:nvPicPr>
        <p:blipFill rotWithShape="1">
          <a:blip r:embed="rId2">
            <a:extLst>
              <a:ext uri="{28A0092B-C50C-407E-A947-70E740481C1C}">
                <a14:useLocalDpi xmlns:a14="http://schemas.microsoft.com/office/drawing/2010/main" val="0"/>
              </a:ext>
            </a:extLst>
          </a:blip>
          <a:srcRect l="28631" r="26863"/>
          <a:stretch/>
        </p:blipFill>
        <p:spPr>
          <a:xfrm>
            <a:off x="5469316" y="1595120"/>
            <a:ext cx="3674685" cy="2742189"/>
          </a:xfrm>
          <a:prstGeom prst="rect">
            <a:avLst/>
          </a:prstGeom>
        </p:spPr>
      </p:pic>
      <p:sp>
        <p:nvSpPr>
          <p:cNvPr id="13" name="Rectangle 12"/>
          <p:cNvSpPr/>
          <p:nvPr userDrawn="1"/>
        </p:nvSpPr>
        <p:spPr>
          <a:xfrm>
            <a:off x="0" y="4324609"/>
            <a:ext cx="9144000" cy="495300"/>
          </a:xfrm>
          <a:prstGeom prst="rect">
            <a:avLst/>
          </a:prstGeom>
          <a:solidFill>
            <a:srgbClr val="CB090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userDrawn="1"/>
        </p:nvSpPr>
        <p:spPr>
          <a:xfrm>
            <a:off x="3" y="1595120"/>
            <a:ext cx="6153147" cy="2754889"/>
          </a:xfrm>
          <a:prstGeom prst="rect">
            <a:avLst/>
          </a:prstGeom>
          <a:gradFill flip="none" rotWithShape="1">
            <a:gsLst>
              <a:gs pos="87000">
                <a:schemeClr val="tx1"/>
              </a:gs>
              <a:gs pos="100000">
                <a:srgbClr val="FFFFFF">
                  <a:alpha val="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Ins="457200" rtlCol="0" anchor="ctr"/>
          <a:lstStyle/>
          <a:p>
            <a:pPr algn="ctr"/>
            <a:r>
              <a:rPr lang="en-US" sz="1600" b="0" i="0" dirty="0" smtClean="0">
                <a:solidFill>
                  <a:srgbClr val="000000"/>
                </a:solidFill>
                <a:latin typeface="Lucida Grande"/>
                <a:ea typeface="Lucida Grande"/>
                <a:cs typeface="Lucida Grande"/>
              </a:rPr>
              <a:t>1_Title Slide Option 2</a:t>
            </a:r>
            <a:endParaRPr lang="en-US" sz="1600" dirty="0">
              <a:solidFill>
                <a:srgbClr val="FF0000"/>
              </a:solidFill>
            </a:endParaRPr>
          </a:p>
        </p:txBody>
      </p:sp>
      <p:sp>
        <p:nvSpPr>
          <p:cNvPr id="6" name="Text Placeholder 2"/>
          <p:cNvSpPr>
            <a:spLocks noGrp="1"/>
          </p:cNvSpPr>
          <p:nvPr>
            <p:ph type="body" idx="1" hasCustomPrompt="1"/>
          </p:nvPr>
        </p:nvSpPr>
        <p:spPr>
          <a:xfrm>
            <a:off x="457200" y="3554356"/>
            <a:ext cx="5014392" cy="704193"/>
          </a:xfrm>
          <a:prstGeom prst="rect">
            <a:avLst/>
          </a:prstGeom>
        </p:spPr>
        <p:txBody>
          <a:bodyPr anchor="t" anchorCtr="0">
            <a:normAutofit/>
          </a:bodyPr>
          <a:lstStyle>
            <a:lvl1pPr marL="0" indent="0">
              <a:lnSpc>
                <a:spcPct val="100000"/>
              </a:lnSpc>
              <a:spcBef>
                <a:spcPts val="600"/>
              </a:spcBef>
              <a:buNone/>
              <a:defRPr sz="2800">
                <a:solidFill>
                  <a:srgbClr val="EB2227"/>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Subtitle</a:t>
            </a:r>
          </a:p>
        </p:txBody>
      </p:sp>
      <p:pic>
        <p:nvPicPr>
          <p:cNvPr id="11" name="Picture 10"/>
          <p:cNvPicPr>
            <a:picLocks noChangeAspect="1"/>
          </p:cNvPicPr>
          <p:nvPr userDrawn="1"/>
        </p:nvPicPr>
        <p:blipFill>
          <a:blip r:embed="rId3"/>
          <a:stretch>
            <a:fillRect/>
          </a:stretch>
        </p:blipFill>
        <p:spPr>
          <a:xfrm>
            <a:off x="7348782" y="117230"/>
            <a:ext cx="1564928" cy="625971"/>
          </a:xfrm>
          <a:prstGeom prst="rect">
            <a:avLst/>
          </a:prstGeom>
        </p:spPr>
      </p:pic>
      <p:sp>
        <p:nvSpPr>
          <p:cNvPr id="22" name="Title 21"/>
          <p:cNvSpPr>
            <a:spLocks noGrp="1"/>
          </p:cNvSpPr>
          <p:nvPr>
            <p:ph type="title"/>
          </p:nvPr>
        </p:nvSpPr>
        <p:spPr>
          <a:xfrm>
            <a:off x="457200" y="2052106"/>
            <a:ext cx="5029200" cy="1427162"/>
          </a:xfrm>
        </p:spPr>
        <p:txBody>
          <a:bodyPr anchor="b" anchorCtr="0"/>
          <a:lstStyle>
            <a:lvl1pPr algn="l">
              <a:defRPr>
                <a:solidFill>
                  <a:srgbClr val="FFFFF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31215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with Subhead">
    <p:spTree>
      <p:nvGrpSpPr>
        <p:cNvPr id="1" name=""/>
        <p:cNvGrpSpPr/>
        <p:nvPr/>
      </p:nvGrpSpPr>
      <p:grpSpPr>
        <a:xfrm>
          <a:off x="0" y="0"/>
          <a:ext cx="0" cy="0"/>
          <a:chOff x="0" y="0"/>
          <a:chExt cx="0" cy="0"/>
        </a:xfrm>
      </p:grpSpPr>
      <p:sp>
        <p:nvSpPr>
          <p:cNvPr id="8" name="Subtitle 2"/>
          <p:cNvSpPr>
            <a:spLocks noGrp="1"/>
          </p:cNvSpPr>
          <p:nvPr>
            <p:ph type="subTitle" idx="1"/>
          </p:nvPr>
        </p:nvSpPr>
        <p:spPr>
          <a:xfrm>
            <a:off x="446335" y="1114368"/>
            <a:ext cx="8119382" cy="551376"/>
          </a:xfrm>
          <a:prstGeom prst="rect">
            <a:avLst/>
          </a:prstGeom>
        </p:spPr>
        <p:txBody>
          <a:bodyPr>
            <a:noAutofit/>
          </a:bodyPr>
          <a:lstStyle>
            <a:lvl1pPr marL="0" indent="0" algn="l">
              <a:buNone/>
              <a:defRPr sz="2800">
                <a:solidFill>
                  <a:srgbClr val="CB0909"/>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5" name="Content Placeholder 2"/>
          <p:cNvSpPr>
            <a:spLocks noGrp="1"/>
          </p:cNvSpPr>
          <p:nvPr>
            <p:ph idx="10"/>
          </p:nvPr>
        </p:nvSpPr>
        <p:spPr>
          <a:xfrm>
            <a:off x="446335" y="1827072"/>
            <a:ext cx="8119382" cy="4442331"/>
          </a:xfrm>
          <a:prstGeom prst="rect">
            <a:avLst/>
          </a:prstGeom>
        </p:spPr>
        <p:txBody>
          <a:bodyPr>
            <a:normAutofit/>
          </a:bodyPr>
          <a:lstStyle>
            <a:lvl1pPr>
              <a:lnSpc>
                <a:spcPct val="90000"/>
              </a:lnSpc>
              <a:spcBef>
                <a:spcPts val="600"/>
              </a:spcBef>
              <a:buClr>
                <a:schemeClr val="bg1">
                  <a:lumMod val="50000"/>
                </a:schemeClr>
              </a:buClr>
              <a:defRPr sz="2800">
                <a:solidFill>
                  <a:schemeClr val="tx1"/>
                </a:solidFill>
              </a:defRPr>
            </a:lvl1pPr>
            <a:lvl2pPr>
              <a:lnSpc>
                <a:spcPct val="90000"/>
              </a:lnSpc>
              <a:spcBef>
                <a:spcPts val="300"/>
              </a:spcBef>
              <a:buClr>
                <a:schemeClr val="bg1">
                  <a:lumMod val="50000"/>
                </a:schemeClr>
              </a:buClr>
              <a:defRPr sz="2400">
                <a:solidFill>
                  <a:schemeClr val="tx1"/>
                </a:solidFill>
              </a:defRPr>
            </a:lvl2pPr>
            <a:lvl3pPr>
              <a:lnSpc>
                <a:spcPct val="90000"/>
              </a:lnSpc>
              <a:spcBef>
                <a:spcPts val="300"/>
              </a:spcBef>
              <a:buClr>
                <a:schemeClr val="bg1">
                  <a:lumMod val="50000"/>
                </a:schemeClr>
              </a:buClr>
              <a:defRPr sz="2000">
                <a:solidFill>
                  <a:schemeClr val="tx1"/>
                </a:solidFill>
              </a:defRPr>
            </a:lvl3pPr>
            <a:lvl4pPr>
              <a:lnSpc>
                <a:spcPct val="90000"/>
              </a:lnSpc>
              <a:spcBef>
                <a:spcPts val="300"/>
              </a:spcBef>
              <a:buClr>
                <a:schemeClr val="bg1">
                  <a:lumMod val="50000"/>
                </a:schemeClr>
              </a:buClr>
              <a:defRPr sz="1800">
                <a:solidFill>
                  <a:schemeClr val="tx1"/>
                </a:solidFill>
              </a:defRPr>
            </a:lvl4pPr>
            <a:lvl5pPr>
              <a:lnSpc>
                <a:spcPct val="90000"/>
              </a:lnSpc>
              <a:spcBef>
                <a:spcPts val="300"/>
              </a:spcBef>
              <a:buClr>
                <a:schemeClr val="bg1">
                  <a:lumMod val="50000"/>
                </a:schemeClr>
              </a:buClr>
              <a:defRPr sz="180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Date Placeholder 8"/>
          <p:cNvSpPr>
            <a:spLocks noGrp="1"/>
          </p:cNvSpPr>
          <p:nvPr>
            <p:ph type="dt" sz="half" idx="11"/>
          </p:nvPr>
        </p:nvSpPr>
        <p:spPr/>
        <p:txBody>
          <a:bodyPr/>
          <a:lstStyle/>
          <a:p>
            <a:endParaRPr lang="en-US" dirty="0"/>
          </a:p>
        </p:txBody>
      </p:sp>
      <p:sp>
        <p:nvSpPr>
          <p:cNvPr id="10" name="Footer Placeholder 9"/>
          <p:cNvSpPr>
            <a:spLocks noGrp="1"/>
          </p:cNvSpPr>
          <p:nvPr>
            <p:ph type="ftr" sz="quarter" idx="12"/>
          </p:nvPr>
        </p:nvSpPr>
        <p:spPr/>
        <p:txBody>
          <a:bodyPr/>
          <a:lstStyle/>
          <a:p>
            <a:r>
              <a:rPr lang="en-US" smtClean="0"/>
              <a:t>© 2014 WidePoint Corporation</a:t>
            </a:r>
            <a:endParaRPr lang="en-US" dirty="0"/>
          </a:p>
        </p:txBody>
      </p:sp>
      <p:sp>
        <p:nvSpPr>
          <p:cNvPr id="11" name="Slide Number Placeholder 10"/>
          <p:cNvSpPr>
            <a:spLocks noGrp="1"/>
          </p:cNvSpPr>
          <p:nvPr>
            <p:ph type="sldNum" sz="quarter" idx="13"/>
          </p:nvPr>
        </p:nvSpPr>
        <p:spPr/>
        <p:txBody>
          <a:bodyPr/>
          <a:lstStyle/>
          <a:p>
            <a:fld id="{6AACED50-60B9-4F48-95BB-5FAF8C87F041}" type="slidenum">
              <a:rPr lang="en-US" smtClean="0"/>
              <a:pPr/>
              <a:t>‹#›</a:t>
            </a:fld>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308802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Slide MMS">
    <p:spTree>
      <p:nvGrpSpPr>
        <p:cNvPr id="1" name=""/>
        <p:cNvGrpSpPr/>
        <p:nvPr/>
      </p:nvGrpSpPr>
      <p:grpSpPr>
        <a:xfrm>
          <a:off x="0" y="0"/>
          <a:ext cx="0" cy="0"/>
          <a:chOff x="0" y="0"/>
          <a:chExt cx="0" cy="0"/>
        </a:xfrm>
      </p:grpSpPr>
      <p:pic>
        <p:nvPicPr>
          <p:cNvPr id="10" name="Picture 9" descr="iStock_000026166734_Large.jpg"/>
          <p:cNvPicPr>
            <a:picLocks noChangeAspect="1"/>
          </p:cNvPicPr>
          <p:nvPr userDrawn="1"/>
        </p:nvPicPr>
        <p:blipFill rotWithShape="1">
          <a:blip r:embed="rId2">
            <a:extLst>
              <a:ext uri="{28A0092B-C50C-407E-A947-70E740481C1C}">
                <a14:useLocalDpi xmlns:a14="http://schemas.microsoft.com/office/drawing/2010/main" val="0"/>
              </a:ext>
            </a:extLst>
          </a:blip>
          <a:srcRect r="4012"/>
          <a:stretch/>
        </p:blipFill>
        <p:spPr>
          <a:xfrm>
            <a:off x="3529513" y="0"/>
            <a:ext cx="5614488" cy="4337309"/>
          </a:xfrm>
          <a:prstGeom prst="rect">
            <a:avLst/>
          </a:prstGeom>
          <a:ln>
            <a:noFill/>
          </a:ln>
        </p:spPr>
      </p:pic>
      <p:sp>
        <p:nvSpPr>
          <p:cNvPr id="13" name="Rectangle 12"/>
          <p:cNvSpPr/>
          <p:nvPr userDrawn="1"/>
        </p:nvSpPr>
        <p:spPr>
          <a:xfrm>
            <a:off x="0" y="4324609"/>
            <a:ext cx="9144000" cy="495300"/>
          </a:xfrm>
          <a:prstGeom prst="rect">
            <a:avLst/>
          </a:prstGeom>
          <a:solidFill>
            <a:srgbClr val="CB090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4957969"/>
            <a:ext cx="8229600" cy="1143000"/>
          </a:xfrm>
        </p:spPr>
        <p:txBody>
          <a:bodyPr anchor="t" anchorCtr="0"/>
          <a:lstStyle>
            <a:lvl1pPr algn="l">
              <a:defRPr>
                <a:solidFill>
                  <a:schemeClr val="tx1"/>
                </a:solidFill>
              </a:defRPr>
            </a:lvl1pPr>
          </a:lstStyle>
          <a:p>
            <a:r>
              <a:rPr lang="en-US" dirty="0" smtClean="0"/>
              <a:t>Click to edit Master title style</a:t>
            </a:r>
            <a:endParaRPr lang="en-US" dirty="0"/>
          </a:p>
        </p:txBody>
      </p:sp>
      <p:sp>
        <p:nvSpPr>
          <p:cNvPr id="11" name="Rectangle 10"/>
          <p:cNvSpPr/>
          <p:nvPr userDrawn="1"/>
        </p:nvSpPr>
        <p:spPr>
          <a:xfrm>
            <a:off x="1" y="0"/>
            <a:ext cx="4072435" cy="4337309"/>
          </a:xfrm>
          <a:prstGeom prst="rect">
            <a:avLst/>
          </a:prstGeom>
          <a:gradFill flip="none" rotWithShape="1">
            <a:gsLst>
              <a:gs pos="87000">
                <a:schemeClr val="tx1"/>
              </a:gs>
              <a:gs pos="100000">
                <a:srgbClr val="FFFFFF">
                  <a:alpha val="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Ins="457200" rtlCol="0" anchor="ctr"/>
          <a:lstStyle/>
          <a:p>
            <a:pPr algn="ctr"/>
            <a:r>
              <a:rPr lang="en-US" sz="2400" dirty="0" smtClean="0"/>
              <a:t>Serving the Mobile Needs</a:t>
            </a:r>
          </a:p>
          <a:p>
            <a:pPr algn="ctr"/>
            <a:r>
              <a:rPr lang="en-US" sz="2400" dirty="0" smtClean="0"/>
              <a:t>Of a Global Workforce</a:t>
            </a:r>
          </a:p>
          <a:p>
            <a:pPr algn="ctr"/>
            <a:endParaRPr lang="en-US" sz="1600" dirty="0" smtClean="0"/>
          </a:p>
          <a:p>
            <a:pPr algn="ctr"/>
            <a:r>
              <a:rPr lang="en-US" sz="1600" dirty="0" smtClean="0">
                <a:solidFill>
                  <a:srgbClr val="EB2227"/>
                </a:solidFill>
              </a:rPr>
              <a:t>Always supported, always productive.</a:t>
            </a:r>
            <a:endParaRPr lang="en-US" sz="1600" dirty="0">
              <a:solidFill>
                <a:srgbClr val="EB2227"/>
              </a:solidFill>
            </a:endParaRPr>
          </a:p>
        </p:txBody>
      </p:sp>
    </p:spTree>
    <p:extLst>
      <p:ext uri="{BB962C8B-B14F-4D97-AF65-F5344CB8AC3E}">
        <p14:creationId xmlns:p14="http://schemas.microsoft.com/office/powerpoint/2010/main" val="21895805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Slide Cyber">
    <p:spTree>
      <p:nvGrpSpPr>
        <p:cNvPr id="1" name=""/>
        <p:cNvGrpSpPr/>
        <p:nvPr/>
      </p:nvGrpSpPr>
      <p:grpSpPr>
        <a:xfrm>
          <a:off x="0" y="0"/>
          <a:ext cx="0" cy="0"/>
          <a:chOff x="0" y="0"/>
          <a:chExt cx="0" cy="0"/>
        </a:xfrm>
      </p:grpSpPr>
      <p:pic>
        <p:nvPicPr>
          <p:cNvPr id="2" name="Picture 1" descr="Cyber masks slide.png"/>
          <p:cNvPicPr>
            <a:picLocks noChangeAspect="1"/>
          </p:cNvPicPr>
          <p:nvPr userDrawn="1"/>
        </p:nvPicPr>
        <p:blipFill rotWithShape="1">
          <a:blip r:embed="rId2">
            <a:extLst>
              <a:ext uri="{28A0092B-C50C-407E-A947-70E740481C1C}">
                <a14:useLocalDpi xmlns:a14="http://schemas.microsoft.com/office/drawing/2010/main" val="0"/>
              </a:ext>
            </a:extLst>
          </a:blip>
          <a:srcRect l="28631" r="26863"/>
          <a:stretch/>
        </p:blipFill>
        <p:spPr>
          <a:xfrm>
            <a:off x="3331765" y="0"/>
            <a:ext cx="5812235" cy="4337309"/>
          </a:xfrm>
          <a:prstGeom prst="rect">
            <a:avLst/>
          </a:prstGeom>
        </p:spPr>
      </p:pic>
      <p:sp>
        <p:nvSpPr>
          <p:cNvPr id="11" name="Rectangle 10"/>
          <p:cNvSpPr/>
          <p:nvPr userDrawn="1"/>
        </p:nvSpPr>
        <p:spPr>
          <a:xfrm>
            <a:off x="0" y="0"/>
            <a:ext cx="3768729" cy="4337309"/>
          </a:xfrm>
          <a:prstGeom prst="rect">
            <a:avLst/>
          </a:prstGeom>
          <a:gradFill flip="none" rotWithShape="1">
            <a:gsLst>
              <a:gs pos="92000">
                <a:schemeClr val="tx1"/>
              </a:gs>
              <a:gs pos="100000">
                <a:srgbClr val="FFFFFF">
                  <a:alpha val="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Conquering Cyber Threats</a:t>
            </a:r>
          </a:p>
          <a:p>
            <a:pPr algn="ctr"/>
            <a:r>
              <a:rPr lang="en-US" sz="2400" dirty="0" smtClean="0"/>
              <a:t> </a:t>
            </a:r>
            <a:endParaRPr lang="en-US" sz="1600" dirty="0" smtClean="0"/>
          </a:p>
          <a:p>
            <a:pPr algn="ctr"/>
            <a:r>
              <a:rPr lang="en-US" sz="1600" dirty="0" smtClean="0">
                <a:solidFill>
                  <a:srgbClr val="EB2227"/>
                </a:solidFill>
              </a:rPr>
              <a:t>Who’s really behind that username?</a:t>
            </a:r>
            <a:endParaRPr lang="en-US" sz="1600" dirty="0">
              <a:solidFill>
                <a:srgbClr val="EB2227"/>
              </a:solidFill>
            </a:endParaRPr>
          </a:p>
        </p:txBody>
      </p:sp>
      <p:sp>
        <p:nvSpPr>
          <p:cNvPr id="13" name="Rectangle 12"/>
          <p:cNvSpPr/>
          <p:nvPr userDrawn="1"/>
        </p:nvSpPr>
        <p:spPr>
          <a:xfrm>
            <a:off x="0" y="4324609"/>
            <a:ext cx="9144000" cy="495300"/>
          </a:xfrm>
          <a:prstGeom prst="rect">
            <a:avLst/>
          </a:prstGeom>
          <a:solidFill>
            <a:srgbClr val="CB090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a:spLocks noGrp="1"/>
          </p:cNvSpPr>
          <p:nvPr>
            <p:ph type="title"/>
          </p:nvPr>
        </p:nvSpPr>
        <p:spPr>
          <a:xfrm>
            <a:off x="457200" y="4957969"/>
            <a:ext cx="8229600" cy="1143000"/>
          </a:xfrm>
        </p:spPr>
        <p:txBody>
          <a:bodyPr anchor="t" anchorCtr="0"/>
          <a:lstStyle>
            <a:lvl1pPr algn="l">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3340089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Slide TLM">
    <p:spTree>
      <p:nvGrpSpPr>
        <p:cNvPr id="1" name=""/>
        <p:cNvGrpSpPr/>
        <p:nvPr/>
      </p:nvGrpSpPr>
      <p:grpSpPr>
        <a:xfrm>
          <a:off x="0" y="0"/>
          <a:ext cx="0" cy="0"/>
          <a:chOff x="0" y="0"/>
          <a:chExt cx="0" cy="0"/>
        </a:xfrm>
      </p:grpSpPr>
      <p:pic>
        <p:nvPicPr>
          <p:cNvPr id="3" name="Picture 2" descr="landscape_small.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47843" y="-1"/>
            <a:ext cx="6196158" cy="4337310"/>
          </a:xfrm>
          <a:prstGeom prst="rect">
            <a:avLst/>
          </a:prstGeom>
        </p:spPr>
      </p:pic>
      <p:sp>
        <p:nvSpPr>
          <p:cNvPr id="11" name="Rectangle 10"/>
          <p:cNvSpPr/>
          <p:nvPr userDrawn="1"/>
        </p:nvSpPr>
        <p:spPr>
          <a:xfrm>
            <a:off x="0" y="0"/>
            <a:ext cx="3961997" cy="4337309"/>
          </a:xfrm>
          <a:prstGeom prst="rect">
            <a:avLst/>
          </a:prstGeom>
          <a:gradFill flip="none" rotWithShape="1">
            <a:gsLst>
              <a:gs pos="81000">
                <a:schemeClr val="tx1"/>
              </a:gs>
              <a:gs pos="100000">
                <a:srgbClr val="FFFFFF">
                  <a:alpha val="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274320" rIns="457200" rtlCol="0" anchor="ctr"/>
          <a:lstStyle/>
          <a:p>
            <a:pPr algn="ctr"/>
            <a:r>
              <a:rPr lang="en-US" sz="2400" dirty="0" smtClean="0"/>
              <a:t>An Ever-Changing</a:t>
            </a:r>
            <a:r>
              <a:rPr lang="en-US" sz="2400" baseline="0" dirty="0" smtClean="0"/>
              <a:t> Technological Landscape</a:t>
            </a:r>
            <a:endParaRPr lang="en-US" sz="2400" dirty="0" smtClean="0"/>
          </a:p>
          <a:p>
            <a:pPr algn="ctr"/>
            <a:r>
              <a:rPr lang="en-US" sz="2400" b="0" i="0" dirty="0" smtClean="0">
                <a:solidFill>
                  <a:srgbClr val="000000"/>
                </a:solidFill>
                <a:latin typeface="Lucida Grande"/>
                <a:ea typeface="Lucida Grande"/>
                <a:cs typeface="Lucida Grande"/>
              </a:rPr>
              <a:t>2_Emphasis Title</a:t>
            </a:r>
            <a:r>
              <a:rPr lang="en-US" sz="2400" dirty="0" smtClean="0"/>
              <a:t> </a:t>
            </a:r>
            <a:endParaRPr lang="en-US" sz="1600" dirty="0" smtClean="0"/>
          </a:p>
          <a:p>
            <a:pPr algn="ctr"/>
            <a:r>
              <a:rPr lang="en-US" sz="1600" dirty="0" smtClean="0">
                <a:solidFill>
                  <a:srgbClr val="EB2227"/>
                </a:solidFill>
              </a:rPr>
              <a:t>Challeng</a:t>
            </a:r>
            <a:r>
              <a:rPr lang="en-US" sz="1600" baseline="0" dirty="0" smtClean="0">
                <a:solidFill>
                  <a:srgbClr val="EB2227"/>
                </a:solidFill>
              </a:rPr>
              <a:t>e or opportunity?</a:t>
            </a:r>
            <a:endParaRPr lang="en-US" sz="1600" dirty="0">
              <a:solidFill>
                <a:srgbClr val="EB2227"/>
              </a:solidFill>
            </a:endParaRPr>
          </a:p>
        </p:txBody>
      </p:sp>
      <p:sp>
        <p:nvSpPr>
          <p:cNvPr id="13" name="Rectangle 12"/>
          <p:cNvSpPr/>
          <p:nvPr userDrawn="1"/>
        </p:nvSpPr>
        <p:spPr>
          <a:xfrm>
            <a:off x="0" y="4324609"/>
            <a:ext cx="9144000" cy="495300"/>
          </a:xfrm>
          <a:prstGeom prst="rect">
            <a:avLst/>
          </a:prstGeom>
          <a:solidFill>
            <a:srgbClr val="CB090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a:spLocks noGrp="1"/>
          </p:cNvSpPr>
          <p:nvPr>
            <p:ph type="title"/>
          </p:nvPr>
        </p:nvSpPr>
        <p:spPr>
          <a:xfrm>
            <a:off x="457200" y="4957969"/>
            <a:ext cx="8229600" cy="1143000"/>
          </a:xfrm>
        </p:spPr>
        <p:txBody>
          <a:bodyPr anchor="t" anchorCtr="0"/>
          <a:lstStyle>
            <a:lvl1pPr algn="l">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2526689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663499-B9B6-BC49-B18E-90626D9C7965}" type="datetimeFigureOut">
              <a:rPr lang="en-US" smtClean="0"/>
              <a:pPr/>
              <a:t>3/17/14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5E5F27-5DD6-8947-83AC-32F504158B90}" type="slidenum">
              <a:rPr lang="en-US" smtClean="0"/>
              <a:pPr/>
              <a:t>‹#›</a:t>
            </a:fld>
            <a:endParaRPr lang="en-US"/>
          </a:p>
        </p:txBody>
      </p:sp>
    </p:spTree>
    <p:extLst>
      <p:ext uri="{BB962C8B-B14F-4D97-AF65-F5344CB8AC3E}">
        <p14:creationId xmlns:p14="http://schemas.microsoft.com/office/powerpoint/2010/main" val="29054457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86384" y="1658725"/>
            <a:ext cx="7585033" cy="4438486"/>
          </a:xfrm>
          <a:prstGeom prst="rect">
            <a:avLst/>
          </a:prstGeom>
        </p:spPr>
        <p:txBody>
          <a:bodyPr>
            <a:normAutofit/>
          </a:bodyPr>
          <a:lstStyle>
            <a:lvl1pPr>
              <a:lnSpc>
                <a:spcPct val="90000"/>
              </a:lnSpc>
              <a:spcBef>
                <a:spcPts val="600"/>
              </a:spcBef>
              <a:buClr>
                <a:schemeClr val="tx1">
                  <a:lumMod val="50000"/>
                  <a:lumOff val="50000"/>
                </a:schemeClr>
              </a:buClr>
              <a:defRPr sz="2800">
                <a:solidFill>
                  <a:schemeClr val="tx1"/>
                </a:solidFill>
              </a:defRPr>
            </a:lvl1pPr>
            <a:lvl2pPr>
              <a:lnSpc>
                <a:spcPct val="90000"/>
              </a:lnSpc>
              <a:spcBef>
                <a:spcPts val="600"/>
              </a:spcBef>
              <a:buClr>
                <a:schemeClr val="tx1">
                  <a:lumMod val="50000"/>
                  <a:lumOff val="50000"/>
                </a:schemeClr>
              </a:buClr>
              <a:defRPr sz="2400">
                <a:solidFill>
                  <a:schemeClr val="tx1"/>
                </a:solidFill>
              </a:defRPr>
            </a:lvl2pPr>
            <a:lvl3pPr>
              <a:lnSpc>
                <a:spcPct val="90000"/>
              </a:lnSpc>
              <a:spcBef>
                <a:spcPts val="600"/>
              </a:spcBef>
              <a:buClr>
                <a:schemeClr val="tx1">
                  <a:lumMod val="50000"/>
                  <a:lumOff val="50000"/>
                </a:schemeClr>
              </a:buClr>
              <a:defRPr sz="2000">
                <a:solidFill>
                  <a:schemeClr val="tx1"/>
                </a:solidFill>
              </a:defRPr>
            </a:lvl3pPr>
            <a:lvl4pPr>
              <a:lnSpc>
                <a:spcPct val="90000"/>
              </a:lnSpc>
              <a:spcBef>
                <a:spcPts val="600"/>
              </a:spcBef>
              <a:buClr>
                <a:schemeClr val="tx1">
                  <a:lumMod val="50000"/>
                  <a:lumOff val="50000"/>
                </a:schemeClr>
              </a:buClr>
              <a:defRPr sz="1800">
                <a:solidFill>
                  <a:schemeClr val="tx1"/>
                </a:solidFill>
              </a:defRPr>
            </a:lvl4pPr>
            <a:lvl5pPr>
              <a:lnSpc>
                <a:spcPct val="90000"/>
              </a:lnSpc>
              <a:spcBef>
                <a:spcPts val="600"/>
              </a:spcBef>
              <a:buClr>
                <a:schemeClr val="tx1">
                  <a:lumMod val="50000"/>
                  <a:lumOff val="50000"/>
                </a:schemeClr>
              </a:buClr>
              <a:defRPr sz="180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4"/>
          <p:cNvSpPr>
            <a:spLocks noGrp="1"/>
          </p:cNvSpPr>
          <p:nvPr>
            <p:ph type="sldNum" sz="quarter" idx="10"/>
          </p:nvPr>
        </p:nvSpPr>
        <p:spPr/>
        <p:txBody>
          <a:bodyPr/>
          <a:lstStyle/>
          <a:p>
            <a:fld id="{87081E1F-59EB-4143-97E5-C46A83090417}" type="slidenum">
              <a:rPr lang="en-US" smtClean="0"/>
              <a:pPr/>
              <a:t>‹#›</a:t>
            </a:fld>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565033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385763" y="557213"/>
            <a:ext cx="8229600" cy="2286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066800"/>
            <a:ext cx="4038600" cy="2438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066800"/>
            <a:ext cx="4038600" cy="2438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657600"/>
            <a:ext cx="4038600" cy="2438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657600"/>
            <a:ext cx="4038600" cy="2438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ftr" sz="quarter" idx="10"/>
          </p:nvPr>
        </p:nvSpPr>
        <p:spPr>
          <a:ln/>
        </p:spPr>
        <p:txBody>
          <a:bodyPr/>
          <a:lstStyle>
            <a:lvl1pPr>
              <a:defRPr/>
            </a:lvl1pPr>
          </a:lstStyle>
          <a:p>
            <a:endParaRPr lang="en-US"/>
          </a:p>
        </p:txBody>
      </p:sp>
      <p:sp>
        <p:nvSpPr>
          <p:cNvPr id="8" name="Rectangle 3"/>
          <p:cNvSpPr>
            <a:spLocks noGrp="1" noChangeArrowheads="1"/>
          </p:cNvSpPr>
          <p:nvPr>
            <p:ph type="sldNum" sz="quarter" idx="11"/>
          </p:nvPr>
        </p:nvSpPr>
        <p:spPr>
          <a:ln/>
        </p:spPr>
        <p:txBody>
          <a:bodyPr/>
          <a:lstStyle>
            <a:lvl1pPr>
              <a:defRPr/>
            </a:lvl1pPr>
          </a:lstStyle>
          <a:p>
            <a:fld id="{30C159D6-3531-C444-82C1-397DC48FD185}" type="slidenum">
              <a:rPr lang="en-US"/>
              <a:pPr/>
              <a:t>‹#›</a:t>
            </a:fld>
            <a:endParaRPr lang="en-US"/>
          </a:p>
        </p:txBody>
      </p:sp>
      <p:sp>
        <p:nvSpPr>
          <p:cNvPr id="9" name="Rectangle 16"/>
          <p:cNvSpPr>
            <a:spLocks noGrp="1" noChangeArrowheads="1"/>
          </p:cNvSpPr>
          <p:nvPr>
            <p:ph type="dt" sz="half" idx="12"/>
          </p:nvPr>
        </p:nvSpPr>
        <p:spPr>
          <a:ln/>
        </p:spPr>
        <p:txBody>
          <a:bodyPr/>
          <a:lstStyle>
            <a:lvl1pPr>
              <a:defRPr/>
            </a:lvl1pPr>
          </a:lstStyle>
          <a:p>
            <a:r>
              <a:rPr lang="en-US" smtClean="0"/>
              <a:t>July 2011</a:t>
            </a:r>
            <a:endParaRPr lang="en-US"/>
          </a:p>
        </p:txBody>
      </p:sp>
    </p:spTree>
    <p:extLst>
      <p:ext uri="{BB962C8B-B14F-4D97-AF65-F5344CB8AC3E}">
        <p14:creationId xmlns:p14="http://schemas.microsoft.com/office/powerpoint/2010/main" val="2345166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smtClean="0"/>
              <a:t>July 2011</a:t>
            </a: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12C1C21-54A3-7C4E-A644-1DE820BF4B6D}" type="slidenum">
              <a:rPr lang="en-US"/>
              <a:pPr>
                <a:defRPr/>
              </a:pPr>
              <a:t>‹#›</a:t>
            </a:fld>
            <a:endParaRPr lang="en-US"/>
          </a:p>
        </p:txBody>
      </p:sp>
    </p:spTree>
    <p:extLst>
      <p:ext uri="{BB962C8B-B14F-4D97-AF65-F5344CB8AC3E}">
        <p14:creationId xmlns:p14="http://schemas.microsoft.com/office/powerpoint/2010/main" val="1041708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12" name="Rectangle 11"/>
          <p:cNvSpPr/>
          <p:nvPr userDrawn="1"/>
        </p:nvSpPr>
        <p:spPr>
          <a:xfrm>
            <a:off x="0" y="6463544"/>
            <a:ext cx="9144000" cy="394456"/>
          </a:xfrm>
          <a:prstGeom prst="rect">
            <a:avLst/>
          </a:prstGeom>
          <a:gradFill>
            <a:gsLst>
              <a:gs pos="0">
                <a:srgbClr val="791127"/>
              </a:gs>
              <a:gs pos="100000">
                <a:srgbClr val="ED1C24"/>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Box 12"/>
          <p:cNvSpPr txBox="1"/>
          <p:nvPr userDrawn="1"/>
        </p:nvSpPr>
        <p:spPr bwMode="black">
          <a:xfrm>
            <a:off x="8545173" y="6515555"/>
            <a:ext cx="400067" cy="276977"/>
          </a:xfrm>
          <a:prstGeom prst="rect">
            <a:avLst/>
          </a:prstGeom>
          <a:noFill/>
        </p:spPr>
        <p:txBody>
          <a:bodyPr wrap="none" lIns="121899" tIns="60949" rIns="121899" bIns="60949" rtlCol="0">
            <a:spAutoFit/>
          </a:bodyPr>
          <a:lstStyle/>
          <a:p>
            <a:pPr>
              <a:defRPr/>
            </a:pPr>
            <a:fld id="{E57DF8A5-6305-4199-B106-A0F3D6100722}" type="slidenum">
              <a:rPr lang="en-US" sz="1000" b="1" smtClean="0">
                <a:solidFill>
                  <a:schemeClr val="bg1"/>
                </a:solidFill>
              </a:rPr>
              <a:pPr>
                <a:defRPr/>
              </a:pPr>
              <a:t>‹#›</a:t>
            </a:fld>
            <a:endParaRPr lang="en-US" sz="1000" b="1" dirty="0">
              <a:solidFill>
                <a:schemeClr val="bg1"/>
              </a:solidFill>
            </a:endParaRPr>
          </a:p>
        </p:txBody>
      </p:sp>
      <p:sp>
        <p:nvSpPr>
          <p:cNvPr id="2" name="Title 1"/>
          <p:cNvSpPr>
            <a:spLocks noGrp="1"/>
          </p:cNvSpPr>
          <p:nvPr>
            <p:ph type="title"/>
          </p:nvPr>
        </p:nvSpPr>
        <p:spPr>
          <a:xfrm>
            <a:off x="342900" y="0"/>
            <a:ext cx="7150100" cy="1023408"/>
          </a:xfrm>
          <a:prstGeom prst="rect">
            <a:avLst/>
          </a:prstGeom>
        </p:spPr>
        <p:txBody>
          <a:bodyPr vert="horz" lIns="91440" tIns="45720" rIns="91440" bIns="45720" rtlCol="0" anchor="ctr" anchorCtr="0">
            <a:noAutofit/>
          </a:bodyPr>
          <a:lstStyle>
            <a:lvl1pPr>
              <a:defRPr lang="en-US" b="1" dirty="0"/>
            </a:lvl1pPr>
          </a:lstStyle>
          <a:p>
            <a:pPr lvl="0"/>
            <a:r>
              <a:rPr lang="en-US" dirty="0" smtClean="0"/>
              <a:t>Click to edit Master title style</a:t>
            </a:r>
            <a:endParaRPr lang="en-US" dirty="0"/>
          </a:p>
        </p:txBody>
      </p:sp>
      <p:sp>
        <p:nvSpPr>
          <p:cNvPr id="3" name="Content Placeholder 2"/>
          <p:cNvSpPr>
            <a:spLocks noGrp="1"/>
          </p:cNvSpPr>
          <p:nvPr>
            <p:ph idx="1"/>
          </p:nvPr>
        </p:nvSpPr>
        <p:spPr>
          <a:xfrm>
            <a:off x="444500" y="1498600"/>
            <a:ext cx="8261350" cy="4598611"/>
          </a:xfrm>
          <a:prstGeom prst="rect">
            <a:avLst/>
          </a:prstGeom>
        </p:spPr>
        <p:txBody>
          <a:bodyPr>
            <a:normAutofit/>
          </a:bodyPr>
          <a:lstStyle>
            <a:lvl1pPr>
              <a:spcBef>
                <a:spcPts val="600"/>
              </a:spcBef>
              <a:buClr>
                <a:schemeClr val="tx1">
                  <a:lumMod val="50000"/>
                  <a:lumOff val="50000"/>
                </a:schemeClr>
              </a:buClr>
              <a:defRPr sz="2800">
                <a:solidFill>
                  <a:schemeClr val="tx1"/>
                </a:solidFill>
              </a:defRPr>
            </a:lvl1pPr>
            <a:lvl2pPr>
              <a:buClr>
                <a:schemeClr val="tx1">
                  <a:lumMod val="50000"/>
                  <a:lumOff val="50000"/>
                </a:schemeClr>
              </a:buClr>
              <a:defRPr sz="2400">
                <a:solidFill>
                  <a:schemeClr val="tx1"/>
                </a:solidFill>
              </a:defRPr>
            </a:lvl2pPr>
            <a:lvl3pPr>
              <a:buClr>
                <a:schemeClr val="tx1">
                  <a:lumMod val="50000"/>
                  <a:lumOff val="50000"/>
                </a:schemeClr>
              </a:buClr>
              <a:defRPr sz="2000">
                <a:solidFill>
                  <a:schemeClr val="tx1"/>
                </a:solidFill>
              </a:defRPr>
            </a:lvl3pPr>
            <a:lvl4pPr>
              <a:buClr>
                <a:schemeClr val="tx1">
                  <a:lumMod val="50000"/>
                  <a:lumOff val="50000"/>
                </a:schemeClr>
              </a:buClr>
              <a:defRPr sz="1800">
                <a:solidFill>
                  <a:schemeClr val="tx1"/>
                </a:solidFill>
              </a:defRPr>
            </a:lvl4pPr>
            <a:lvl5pPr>
              <a:buClr>
                <a:schemeClr val="tx1">
                  <a:lumMod val="50000"/>
                  <a:lumOff val="50000"/>
                </a:schemeClr>
              </a:buClr>
              <a:defRPr sz="180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6" name="Picture 5"/>
          <p:cNvPicPr>
            <a:picLocks noChangeAspect="1"/>
          </p:cNvPicPr>
          <p:nvPr userDrawn="1"/>
        </p:nvPicPr>
        <p:blipFill>
          <a:blip r:embed="rId2"/>
          <a:stretch>
            <a:fillRect/>
          </a:stretch>
        </p:blipFill>
        <p:spPr>
          <a:xfrm>
            <a:off x="7380312" y="211893"/>
            <a:ext cx="1564928" cy="625971"/>
          </a:xfrm>
          <a:prstGeom prst="rect">
            <a:avLst/>
          </a:prstGeom>
        </p:spPr>
      </p:pic>
      <p:cxnSp>
        <p:nvCxnSpPr>
          <p:cNvPr id="8" name="Straight Connector 7"/>
          <p:cNvCxnSpPr/>
          <p:nvPr userDrawn="1"/>
        </p:nvCxnSpPr>
        <p:spPr bwMode="auto">
          <a:xfrm>
            <a:off x="0" y="1023408"/>
            <a:ext cx="8705850" cy="0"/>
          </a:xfrm>
          <a:prstGeom prst="line">
            <a:avLst/>
          </a:prstGeom>
          <a:ln w="25400">
            <a:solidFill>
              <a:srgbClr val="C00000"/>
            </a:solidFill>
            <a:prstDash val="solid"/>
            <a:headEnd type="none" w="med" len="med"/>
            <a:tailEnd type="none" w="med" len="med"/>
          </a:ln>
          <a:effectLst/>
        </p:spPr>
        <p:style>
          <a:lnRef idx="2">
            <a:schemeClr val="accent5"/>
          </a:lnRef>
          <a:fillRef idx="0">
            <a:schemeClr val="accent5"/>
          </a:fillRef>
          <a:effectRef idx="1">
            <a:schemeClr val="accent5"/>
          </a:effectRef>
          <a:fontRef idx="minor">
            <a:schemeClr val="tx1"/>
          </a:fontRef>
        </p:style>
      </p:cxnSp>
      <p:cxnSp>
        <p:nvCxnSpPr>
          <p:cNvPr id="10" name="Straight Connector 9"/>
          <p:cNvCxnSpPr/>
          <p:nvPr userDrawn="1"/>
        </p:nvCxnSpPr>
        <p:spPr bwMode="auto">
          <a:xfrm>
            <a:off x="0" y="1209005"/>
            <a:ext cx="7376392" cy="0"/>
          </a:xfrm>
          <a:prstGeom prst="line">
            <a:avLst/>
          </a:prstGeom>
          <a:ln>
            <a:solidFill>
              <a:srgbClr val="EB2227"/>
            </a:solidFill>
            <a:prstDash val="dot"/>
            <a:headEnd type="none" w="med" len="med"/>
            <a:tailEnd type="none" w="med" len="med"/>
          </a:ln>
          <a:effectLst/>
        </p:spPr>
        <p:style>
          <a:lnRef idx="2">
            <a:schemeClr val="accent5"/>
          </a:lnRef>
          <a:fillRef idx="0">
            <a:schemeClr val="accent5"/>
          </a:fillRef>
          <a:effectRef idx="1">
            <a:schemeClr val="accent5"/>
          </a:effectRef>
          <a:fontRef idx="minor">
            <a:schemeClr val="tx1"/>
          </a:fontRef>
        </p:style>
      </p:cxnSp>
      <p:cxnSp>
        <p:nvCxnSpPr>
          <p:cNvPr id="11" name="Straight Connector 10"/>
          <p:cNvCxnSpPr/>
          <p:nvPr userDrawn="1"/>
        </p:nvCxnSpPr>
        <p:spPr bwMode="auto">
          <a:xfrm>
            <a:off x="3920" y="1122557"/>
            <a:ext cx="8047880" cy="0"/>
          </a:xfrm>
          <a:prstGeom prst="line">
            <a:avLst/>
          </a:prstGeom>
          <a:ln>
            <a:solidFill>
              <a:schemeClr val="tx1"/>
            </a:solidFill>
            <a:prstDash val="dot"/>
            <a:headEnd type="none" w="med" len="med"/>
            <a:tailEnd type="none" w="med" len="med"/>
          </a:ln>
          <a:effectLst/>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3233007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with 2-line Subhead">
    <p:spTree>
      <p:nvGrpSpPr>
        <p:cNvPr id="1" name=""/>
        <p:cNvGrpSpPr/>
        <p:nvPr/>
      </p:nvGrpSpPr>
      <p:grpSpPr>
        <a:xfrm>
          <a:off x="0" y="0"/>
          <a:ext cx="0" cy="0"/>
          <a:chOff x="0" y="0"/>
          <a:chExt cx="0" cy="0"/>
        </a:xfrm>
      </p:grpSpPr>
      <p:sp>
        <p:nvSpPr>
          <p:cNvPr id="9" name="Subtitle 2"/>
          <p:cNvSpPr>
            <a:spLocks noGrp="1"/>
          </p:cNvSpPr>
          <p:nvPr>
            <p:ph type="subTitle" idx="1"/>
          </p:nvPr>
        </p:nvSpPr>
        <p:spPr>
          <a:xfrm>
            <a:off x="446335" y="1114368"/>
            <a:ext cx="8119382" cy="991716"/>
          </a:xfrm>
          <a:prstGeom prst="rect">
            <a:avLst/>
          </a:prstGeom>
        </p:spPr>
        <p:txBody>
          <a:bodyPr>
            <a:noAutofit/>
          </a:bodyPr>
          <a:lstStyle>
            <a:lvl1pPr marL="0" indent="0" algn="l">
              <a:buNone/>
              <a:defRPr sz="2800">
                <a:solidFill>
                  <a:srgbClr val="CB0909"/>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10" name="Content Placeholder 2"/>
          <p:cNvSpPr>
            <a:spLocks noGrp="1"/>
          </p:cNvSpPr>
          <p:nvPr>
            <p:ph idx="10"/>
          </p:nvPr>
        </p:nvSpPr>
        <p:spPr>
          <a:xfrm>
            <a:off x="446335" y="2137833"/>
            <a:ext cx="8119382" cy="4131570"/>
          </a:xfrm>
          <a:prstGeom prst="rect">
            <a:avLst/>
          </a:prstGeom>
        </p:spPr>
        <p:txBody>
          <a:bodyPr>
            <a:normAutofit/>
          </a:bodyPr>
          <a:lstStyle>
            <a:lvl1pPr>
              <a:lnSpc>
                <a:spcPct val="90000"/>
              </a:lnSpc>
              <a:spcBef>
                <a:spcPts val="600"/>
              </a:spcBef>
              <a:buClr>
                <a:schemeClr val="tx1">
                  <a:lumMod val="50000"/>
                  <a:lumOff val="50000"/>
                </a:schemeClr>
              </a:buClr>
              <a:defRPr sz="2800">
                <a:solidFill>
                  <a:schemeClr val="tx1"/>
                </a:solidFill>
              </a:defRPr>
            </a:lvl1pPr>
            <a:lvl2pPr>
              <a:lnSpc>
                <a:spcPct val="90000"/>
              </a:lnSpc>
              <a:spcBef>
                <a:spcPts val="600"/>
              </a:spcBef>
              <a:buClr>
                <a:schemeClr val="tx1">
                  <a:lumMod val="50000"/>
                  <a:lumOff val="50000"/>
                </a:schemeClr>
              </a:buClr>
              <a:defRPr sz="2400">
                <a:solidFill>
                  <a:schemeClr val="tx1"/>
                </a:solidFill>
              </a:defRPr>
            </a:lvl2pPr>
            <a:lvl3pPr>
              <a:lnSpc>
                <a:spcPct val="90000"/>
              </a:lnSpc>
              <a:spcBef>
                <a:spcPts val="600"/>
              </a:spcBef>
              <a:buClr>
                <a:schemeClr val="tx1">
                  <a:lumMod val="50000"/>
                  <a:lumOff val="50000"/>
                </a:schemeClr>
              </a:buClr>
              <a:defRPr sz="2000">
                <a:solidFill>
                  <a:schemeClr val="tx1"/>
                </a:solidFill>
              </a:defRPr>
            </a:lvl3pPr>
            <a:lvl4pPr>
              <a:lnSpc>
                <a:spcPct val="90000"/>
              </a:lnSpc>
              <a:spcBef>
                <a:spcPts val="600"/>
              </a:spcBef>
              <a:buClr>
                <a:schemeClr val="tx1">
                  <a:lumMod val="50000"/>
                  <a:lumOff val="50000"/>
                </a:schemeClr>
              </a:buClr>
              <a:defRPr sz="1800">
                <a:solidFill>
                  <a:schemeClr val="tx1"/>
                </a:solidFill>
              </a:defRPr>
            </a:lvl4pPr>
            <a:lvl5pPr>
              <a:lnSpc>
                <a:spcPct val="90000"/>
              </a:lnSpc>
              <a:spcBef>
                <a:spcPts val="600"/>
              </a:spcBef>
              <a:buClr>
                <a:schemeClr val="tx1">
                  <a:lumMod val="50000"/>
                  <a:lumOff val="50000"/>
                </a:schemeClr>
              </a:buClr>
              <a:defRPr sz="180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1"/>
          </p:nvPr>
        </p:nvSpPr>
        <p:spPr/>
        <p:txBody>
          <a:bodyPr/>
          <a:lstStyle/>
          <a:p>
            <a:endParaRPr lang="en-US" dirty="0"/>
          </a:p>
        </p:txBody>
      </p:sp>
      <p:sp>
        <p:nvSpPr>
          <p:cNvPr id="8" name="Footer Placeholder 7"/>
          <p:cNvSpPr>
            <a:spLocks noGrp="1"/>
          </p:cNvSpPr>
          <p:nvPr>
            <p:ph type="ftr" sz="quarter" idx="12"/>
          </p:nvPr>
        </p:nvSpPr>
        <p:spPr/>
        <p:txBody>
          <a:bodyPr/>
          <a:lstStyle/>
          <a:p>
            <a:r>
              <a:rPr lang="en-US" smtClean="0"/>
              <a:t>© 2014 WidePoint Corporation</a:t>
            </a:r>
            <a:endParaRPr lang="en-US" dirty="0"/>
          </a:p>
        </p:txBody>
      </p:sp>
      <p:sp>
        <p:nvSpPr>
          <p:cNvPr id="11" name="Slide Number Placeholder 10"/>
          <p:cNvSpPr>
            <a:spLocks noGrp="1"/>
          </p:cNvSpPr>
          <p:nvPr>
            <p:ph type="sldNum" sz="quarter" idx="13"/>
          </p:nvPr>
        </p:nvSpPr>
        <p:spPr/>
        <p:txBody>
          <a:bodyPr/>
          <a:lstStyle/>
          <a:p>
            <a:fld id="{6AACED50-60B9-4F48-95BB-5FAF8C87F041}" type="slidenum">
              <a:rPr lang="en-US" smtClean="0"/>
              <a:pPr/>
              <a:t>‹#›</a:t>
            </a:fld>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098173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9" name="Rectangle 18"/>
          <p:cNvSpPr/>
          <p:nvPr userDrawn="1"/>
        </p:nvSpPr>
        <p:spPr bwMode="auto">
          <a:xfrm>
            <a:off x="-36512" y="0"/>
            <a:ext cx="7416824" cy="141277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20" name="Rectangle 19"/>
          <p:cNvSpPr/>
          <p:nvPr userDrawn="1"/>
        </p:nvSpPr>
        <p:spPr bwMode="auto">
          <a:xfrm>
            <a:off x="-36512" y="1412776"/>
            <a:ext cx="7416824" cy="243857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21" name="Title 1"/>
          <p:cNvSpPr>
            <a:spLocks noGrp="1"/>
          </p:cNvSpPr>
          <p:nvPr>
            <p:ph type="title" hasCustomPrompt="1"/>
          </p:nvPr>
        </p:nvSpPr>
        <p:spPr>
          <a:xfrm>
            <a:off x="472008" y="2108220"/>
            <a:ext cx="6843192" cy="1340222"/>
          </a:xfrm>
          <a:prstGeom prst="rect">
            <a:avLst/>
          </a:prstGeom>
        </p:spPr>
        <p:txBody>
          <a:bodyPr anchor="ctr" anchorCtr="0"/>
          <a:lstStyle>
            <a:lvl1pPr algn="l">
              <a:defRPr sz="3600" b="1" cap="all">
                <a:solidFill>
                  <a:srgbClr val="791127"/>
                </a:solidFill>
              </a:defRPr>
            </a:lvl1pPr>
          </a:lstStyle>
          <a:p>
            <a:r>
              <a:rPr lang="en-US" dirty="0" smtClean="0"/>
              <a:t>Click to edit Master </a:t>
            </a:r>
            <a:br>
              <a:rPr lang="en-US" dirty="0" smtClean="0"/>
            </a:br>
            <a:r>
              <a:rPr lang="en-US" dirty="0" smtClean="0"/>
              <a:t>title style and add text here</a:t>
            </a:r>
            <a:endParaRPr lang="en-US" dirty="0"/>
          </a:p>
        </p:txBody>
      </p:sp>
      <p:sp>
        <p:nvSpPr>
          <p:cNvPr id="22" name="Text Placeholder 2"/>
          <p:cNvSpPr>
            <a:spLocks noGrp="1"/>
          </p:cNvSpPr>
          <p:nvPr>
            <p:ph type="body" idx="1" hasCustomPrompt="1"/>
          </p:nvPr>
        </p:nvSpPr>
        <p:spPr>
          <a:xfrm>
            <a:off x="472008" y="3630083"/>
            <a:ext cx="6404248" cy="720867"/>
          </a:xfrm>
          <a:prstGeom prst="rect">
            <a:avLst/>
          </a:prstGeom>
        </p:spPr>
        <p:txBody>
          <a:bodyPr anchor="t" anchorCtr="0"/>
          <a:lstStyle>
            <a:lvl1pPr marL="0" indent="0">
              <a:lnSpc>
                <a:spcPts val="1800"/>
              </a:lnSpc>
              <a:buNone/>
              <a:defRPr sz="2000">
                <a:solidFill>
                  <a:srgbClr val="EB2227"/>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Subtitle</a:t>
            </a:r>
          </a:p>
        </p:txBody>
      </p:sp>
      <p:sp>
        <p:nvSpPr>
          <p:cNvPr id="24" name="TextBox 23"/>
          <p:cNvSpPr txBox="1"/>
          <p:nvPr userDrawn="1"/>
        </p:nvSpPr>
        <p:spPr bwMode="black">
          <a:xfrm>
            <a:off x="5504366" y="6463544"/>
            <a:ext cx="3352811" cy="276977"/>
          </a:xfrm>
          <a:prstGeom prst="rect">
            <a:avLst/>
          </a:prstGeom>
          <a:noFill/>
        </p:spPr>
        <p:txBody>
          <a:bodyPr wrap="none" lIns="121899" tIns="60949" rIns="121899" bIns="60949" rtlCol="0">
            <a:spAutoFit/>
          </a:bodyPr>
          <a:lstStyle/>
          <a:p>
            <a:pPr algn="r"/>
            <a:r>
              <a:rPr lang="en-US" sz="1000" cap="all" baseline="0" dirty="0" smtClean="0">
                <a:solidFill>
                  <a:schemeClr val="bg1"/>
                </a:solidFill>
                <a:latin typeface="+mn-lt"/>
                <a:cs typeface="Arial" pitchFamily="34" charset="0"/>
              </a:rPr>
              <a:t>© </a:t>
            </a:r>
            <a:r>
              <a:rPr lang="en-US" sz="1000" cap="all" dirty="0" smtClean="0">
                <a:solidFill>
                  <a:schemeClr val="bg1"/>
                </a:solidFill>
                <a:latin typeface="+mn-lt"/>
                <a:cs typeface="Arial" pitchFamily="34" charset="0"/>
              </a:rPr>
              <a:t>2014</a:t>
            </a:r>
            <a:r>
              <a:rPr lang="en-US" sz="1000" cap="all" baseline="0" dirty="0" smtClean="0">
                <a:solidFill>
                  <a:schemeClr val="bg1"/>
                </a:solidFill>
                <a:latin typeface="+mn-lt"/>
                <a:cs typeface="Arial" pitchFamily="34" charset="0"/>
              </a:rPr>
              <a:t> WidePOINT Corporation. </a:t>
            </a:r>
            <a:r>
              <a:rPr lang="en-US" sz="1000" cap="all" dirty="0" smtClean="0">
                <a:solidFill>
                  <a:schemeClr val="bg1"/>
                </a:solidFill>
                <a:latin typeface="+mn-lt"/>
                <a:cs typeface="Arial" pitchFamily="34" charset="0"/>
              </a:rPr>
              <a:t>All rights reserved.</a:t>
            </a:r>
            <a:endParaRPr lang="en-US" sz="1000" cap="all" dirty="0">
              <a:solidFill>
                <a:schemeClr val="bg1"/>
              </a:solidFill>
              <a:latin typeface="+mn-lt"/>
              <a:cs typeface="Arial" pitchFamily="34" charset="0"/>
            </a:endParaRPr>
          </a:p>
        </p:txBody>
      </p:sp>
    </p:spTree>
    <p:extLst>
      <p:ext uri="{BB962C8B-B14F-4D97-AF65-F5344CB8AC3E}">
        <p14:creationId xmlns:p14="http://schemas.microsoft.com/office/powerpoint/2010/main" val="854127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8" name="Text Placeholder 2"/>
          <p:cNvSpPr>
            <a:spLocks noGrp="1"/>
          </p:cNvSpPr>
          <p:nvPr>
            <p:ph type="body" idx="1"/>
          </p:nvPr>
        </p:nvSpPr>
        <p:spPr>
          <a:xfrm>
            <a:off x="472008" y="1268388"/>
            <a:ext cx="6404248" cy="1500187"/>
          </a:xfrm>
          <a:prstGeom prst="rect">
            <a:avLst/>
          </a:prstGeom>
        </p:spPr>
        <p:txBody>
          <a:bodyPr anchor="b"/>
          <a:lstStyle>
            <a:lvl1pPr marL="0" indent="0">
              <a:buNone/>
              <a:defRPr sz="3200">
                <a:solidFill>
                  <a:srgbClr val="EB2227"/>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cxnSp>
        <p:nvCxnSpPr>
          <p:cNvPr id="9" name="Straight Connector 8"/>
          <p:cNvCxnSpPr/>
          <p:nvPr userDrawn="1"/>
        </p:nvCxnSpPr>
        <p:spPr bwMode="auto">
          <a:xfrm>
            <a:off x="611560" y="2132856"/>
            <a:ext cx="6192688" cy="0"/>
          </a:xfrm>
          <a:prstGeom prst="line">
            <a:avLst/>
          </a:prstGeom>
          <a:solidFill>
            <a:schemeClr val="accent1"/>
          </a:solidFill>
          <a:ln w="9525" cap="flat" cmpd="sng" algn="ctr">
            <a:solidFill>
              <a:schemeClr val="bg1"/>
            </a:solidFill>
            <a:prstDash val="solid"/>
            <a:round/>
            <a:headEnd type="none" w="med" len="med"/>
            <a:tailEnd type="none" w="med" len="med"/>
          </a:ln>
          <a:effectLst/>
        </p:spPr>
      </p:cxnSp>
      <p:sp>
        <p:nvSpPr>
          <p:cNvPr id="16" name="Rectangle 15"/>
          <p:cNvSpPr/>
          <p:nvPr userDrawn="1"/>
        </p:nvSpPr>
        <p:spPr bwMode="auto">
          <a:xfrm>
            <a:off x="-36512" y="0"/>
            <a:ext cx="7416824" cy="141277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cxnSp>
        <p:nvCxnSpPr>
          <p:cNvPr id="11" name="Straight Connector 10"/>
          <p:cNvCxnSpPr/>
          <p:nvPr userDrawn="1"/>
        </p:nvCxnSpPr>
        <p:spPr bwMode="auto">
          <a:xfrm>
            <a:off x="361494" y="2090524"/>
            <a:ext cx="6900258"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p:spPr>
      </p:cxnSp>
      <p:sp>
        <p:nvSpPr>
          <p:cNvPr id="12" name="Oval 11"/>
          <p:cNvSpPr>
            <a:spLocks noChangeAspect="1"/>
          </p:cNvSpPr>
          <p:nvPr userDrawn="1"/>
        </p:nvSpPr>
        <p:spPr bwMode="auto">
          <a:xfrm>
            <a:off x="280202" y="2000928"/>
            <a:ext cx="176791" cy="179192"/>
          </a:xfrm>
          <a:prstGeom prst="ellipse">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541215"/>
              </a:solidFill>
              <a:effectLst/>
              <a:latin typeface="Arial" charset="0"/>
              <a:ea typeface="ＭＳ Ｐゴシック" pitchFamily="1" charset="-128"/>
            </a:endParaRPr>
          </a:p>
        </p:txBody>
      </p:sp>
    </p:spTree>
    <p:extLst>
      <p:ext uri="{BB962C8B-B14F-4D97-AF65-F5344CB8AC3E}">
        <p14:creationId xmlns:p14="http://schemas.microsoft.com/office/powerpoint/2010/main" val="27120464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46335" y="1447974"/>
            <a:ext cx="3830044" cy="4585133"/>
          </a:xfrm>
          <a:prstGeom prst="rect">
            <a:avLst/>
          </a:prstGeom>
        </p:spPr>
        <p:txBody>
          <a:bodyPr>
            <a:normAutofit/>
          </a:bodyPr>
          <a:lstStyle>
            <a:lvl1pPr>
              <a:lnSpc>
                <a:spcPct val="90000"/>
              </a:lnSpc>
              <a:spcBef>
                <a:spcPts val="600"/>
              </a:spcBef>
              <a:buClr>
                <a:schemeClr val="tx1">
                  <a:lumMod val="50000"/>
                  <a:lumOff val="50000"/>
                </a:schemeClr>
              </a:buClr>
              <a:defRPr sz="2800">
                <a:solidFill>
                  <a:schemeClr val="tx1"/>
                </a:solidFill>
              </a:defRPr>
            </a:lvl1pPr>
            <a:lvl2pPr>
              <a:lnSpc>
                <a:spcPct val="90000"/>
              </a:lnSpc>
              <a:spcBef>
                <a:spcPts val="600"/>
              </a:spcBef>
              <a:buClr>
                <a:schemeClr val="tx1">
                  <a:lumMod val="50000"/>
                  <a:lumOff val="50000"/>
                </a:schemeClr>
              </a:buClr>
              <a:defRPr sz="2400">
                <a:solidFill>
                  <a:schemeClr val="tx1"/>
                </a:solidFill>
              </a:defRPr>
            </a:lvl2pPr>
            <a:lvl3pPr>
              <a:lnSpc>
                <a:spcPct val="90000"/>
              </a:lnSpc>
              <a:spcBef>
                <a:spcPts val="600"/>
              </a:spcBef>
              <a:buClr>
                <a:schemeClr val="tx1">
                  <a:lumMod val="50000"/>
                  <a:lumOff val="50000"/>
                </a:schemeClr>
              </a:buClr>
              <a:defRPr sz="2000">
                <a:solidFill>
                  <a:schemeClr val="tx1"/>
                </a:solidFill>
              </a:defRPr>
            </a:lvl3pPr>
            <a:lvl4pPr>
              <a:lnSpc>
                <a:spcPct val="90000"/>
              </a:lnSpc>
              <a:spcBef>
                <a:spcPts val="600"/>
              </a:spcBef>
              <a:buClr>
                <a:schemeClr val="tx1">
                  <a:lumMod val="50000"/>
                  <a:lumOff val="50000"/>
                </a:schemeClr>
              </a:buClr>
              <a:defRPr sz="1800">
                <a:solidFill>
                  <a:schemeClr val="tx1"/>
                </a:solidFill>
              </a:defRPr>
            </a:lvl4pPr>
            <a:lvl5pPr>
              <a:lnSpc>
                <a:spcPct val="90000"/>
              </a:lnSpc>
              <a:spcBef>
                <a:spcPts val="600"/>
              </a:spcBef>
              <a:buClr>
                <a:schemeClr val="tx1">
                  <a:lumMod val="50000"/>
                  <a:lumOff val="50000"/>
                </a:schemeClr>
              </a:buClr>
              <a:defRPr sz="180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490660" y="1447974"/>
            <a:ext cx="4024884" cy="4585133"/>
          </a:xfrm>
          <a:prstGeom prst="rect">
            <a:avLst/>
          </a:prstGeom>
        </p:spPr>
        <p:txBody>
          <a:bodyPr>
            <a:normAutofit/>
          </a:bodyPr>
          <a:lstStyle>
            <a:lvl1pPr>
              <a:lnSpc>
                <a:spcPct val="90000"/>
              </a:lnSpc>
              <a:spcBef>
                <a:spcPts val="600"/>
              </a:spcBef>
              <a:buClr>
                <a:schemeClr val="tx1">
                  <a:lumMod val="50000"/>
                  <a:lumOff val="50000"/>
                </a:schemeClr>
              </a:buClr>
              <a:defRPr sz="2800">
                <a:solidFill>
                  <a:schemeClr val="tx1"/>
                </a:solidFill>
              </a:defRPr>
            </a:lvl1pPr>
            <a:lvl2pPr>
              <a:lnSpc>
                <a:spcPct val="90000"/>
              </a:lnSpc>
              <a:spcBef>
                <a:spcPts val="600"/>
              </a:spcBef>
              <a:buClr>
                <a:schemeClr val="tx1">
                  <a:lumMod val="50000"/>
                  <a:lumOff val="50000"/>
                </a:schemeClr>
              </a:buClr>
              <a:defRPr sz="2400">
                <a:solidFill>
                  <a:schemeClr val="tx1"/>
                </a:solidFill>
              </a:defRPr>
            </a:lvl2pPr>
            <a:lvl3pPr>
              <a:lnSpc>
                <a:spcPct val="90000"/>
              </a:lnSpc>
              <a:spcBef>
                <a:spcPts val="600"/>
              </a:spcBef>
              <a:buClr>
                <a:schemeClr val="tx1">
                  <a:lumMod val="50000"/>
                  <a:lumOff val="50000"/>
                </a:schemeClr>
              </a:buClr>
              <a:defRPr sz="2000">
                <a:solidFill>
                  <a:schemeClr val="tx1"/>
                </a:solidFill>
              </a:defRPr>
            </a:lvl3pPr>
            <a:lvl4pPr>
              <a:lnSpc>
                <a:spcPct val="90000"/>
              </a:lnSpc>
              <a:spcBef>
                <a:spcPts val="600"/>
              </a:spcBef>
              <a:buClr>
                <a:schemeClr val="tx1">
                  <a:lumMod val="50000"/>
                  <a:lumOff val="50000"/>
                </a:schemeClr>
              </a:buClr>
              <a:defRPr sz="1800">
                <a:solidFill>
                  <a:schemeClr val="tx1"/>
                </a:solidFill>
              </a:defRPr>
            </a:lvl4pPr>
            <a:lvl5pPr>
              <a:lnSpc>
                <a:spcPct val="90000"/>
              </a:lnSpc>
              <a:spcBef>
                <a:spcPts val="600"/>
              </a:spcBef>
              <a:buClr>
                <a:schemeClr val="tx1">
                  <a:lumMod val="50000"/>
                  <a:lumOff val="50000"/>
                </a:schemeClr>
              </a:buClr>
              <a:defRPr sz="180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Date Placeholder 11"/>
          <p:cNvSpPr>
            <a:spLocks noGrp="1"/>
          </p:cNvSpPr>
          <p:nvPr>
            <p:ph type="dt" sz="half" idx="10"/>
          </p:nvPr>
        </p:nvSpPr>
        <p:spPr/>
        <p:txBody>
          <a:bodyPr/>
          <a:lstStyle/>
          <a:p>
            <a:endParaRPr lang="en-US" dirty="0"/>
          </a:p>
        </p:txBody>
      </p:sp>
      <p:sp>
        <p:nvSpPr>
          <p:cNvPr id="13" name="Footer Placeholder 12"/>
          <p:cNvSpPr>
            <a:spLocks noGrp="1"/>
          </p:cNvSpPr>
          <p:nvPr>
            <p:ph type="ftr" sz="quarter" idx="11"/>
          </p:nvPr>
        </p:nvSpPr>
        <p:spPr/>
        <p:txBody>
          <a:bodyPr/>
          <a:lstStyle/>
          <a:p>
            <a:r>
              <a:rPr lang="en-US" smtClean="0"/>
              <a:t>© 2014 WidePoint Corporation</a:t>
            </a:r>
            <a:endParaRPr lang="en-US" dirty="0"/>
          </a:p>
        </p:txBody>
      </p:sp>
      <p:sp>
        <p:nvSpPr>
          <p:cNvPr id="14" name="Slide Number Placeholder 13"/>
          <p:cNvSpPr>
            <a:spLocks noGrp="1"/>
          </p:cNvSpPr>
          <p:nvPr>
            <p:ph type="sldNum" sz="quarter" idx="12"/>
          </p:nvPr>
        </p:nvSpPr>
        <p:spPr/>
        <p:txBody>
          <a:bodyPr/>
          <a:lstStyle/>
          <a:p>
            <a:fld id="{6AACED50-60B9-4F48-95BB-5FAF8C87F041}" type="slidenum">
              <a:rPr lang="en-US" smtClean="0"/>
              <a:pPr/>
              <a:t>‹#›</a:t>
            </a:fld>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230739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1" name="Content Placeholder 2"/>
          <p:cNvSpPr>
            <a:spLocks noGrp="1"/>
          </p:cNvSpPr>
          <p:nvPr>
            <p:ph sz="half" idx="11"/>
          </p:nvPr>
        </p:nvSpPr>
        <p:spPr>
          <a:xfrm>
            <a:off x="446335" y="1866826"/>
            <a:ext cx="3831336" cy="4166281"/>
          </a:xfrm>
          <a:prstGeom prst="rect">
            <a:avLst/>
          </a:prstGeom>
        </p:spPr>
        <p:txBody>
          <a:bodyPr>
            <a:normAutofit/>
          </a:bodyPr>
          <a:lstStyle>
            <a:lvl1pPr>
              <a:lnSpc>
                <a:spcPct val="90000"/>
              </a:lnSpc>
              <a:spcBef>
                <a:spcPts val="600"/>
              </a:spcBef>
              <a:buClr>
                <a:schemeClr val="tx1">
                  <a:lumMod val="50000"/>
                  <a:lumOff val="50000"/>
                </a:schemeClr>
              </a:buClr>
              <a:defRPr sz="2800">
                <a:solidFill>
                  <a:schemeClr val="tx1"/>
                </a:solidFill>
              </a:defRPr>
            </a:lvl1pPr>
            <a:lvl2pPr>
              <a:lnSpc>
                <a:spcPct val="90000"/>
              </a:lnSpc>
              <a:spcBef>
                <a:spcPts val="600"/>
              </a:spcBef>
              <a:buClr>
                <a:schemeClr val="tx1">
                  <a:lumMod val="50000"/>
                  <a:lumOff val="50000"/>
                </a:schemeClr>
              </a:buClr>
              <a:defRPr sz="2400">
                <a:solidFill>
                  <a:schemeClr val="tx1"/>
                </a:solidFill>
              </a:defRPr>
            </a:lvl2pPr>
            <a:lvl3pPr>
              <a:lnSpc>
                <a:spcPct val="90000"/>
              </a:lnSpc>
              <a:spcBef>
                <a:spcPts val="600"/>
              </a:spcBef>
              <a:buClr>
                <a:schemeClr val="tx1">
                  <a:lumMod val="50000"/>
                  <a:lumOff val="50000"/>
                </a:schemeClr>
              </a:buClr>
              <a:defRPr sz="2000">
                <a:solidFill>
                  <a:schemeClr val="tx1"/>
                </a:solidFill>
              </a:defRPr>
            </a:lvl3pPr>
            <a:lvl4pPr>
              <a:lnSpc>
                <a:spcPct val="90000"/>
              </a:lnSpc>
              <a:spcBef>
                <a:spcPts val="600"/>
              </a:spcBef>
              <a:buClr>
                <a:schemeClr val="tx1">
                  <a:lumMod val="50000"/>
                  <a:lumOff val="50000"/>
                </a:schemeClr>
              </a:buClr>
              <a:defRPr sz="1800">
                <a:solidFill>
                  <a:schemeClr val="tx1"/>
                </a:solidFill>
              </a:defRPr>
            </a:lvl4pPr>
            <a:lvl5pPr>
              <a:lnSpc>
                <a:spcPct val="90000"/>
              </a:lnSpc>
              <a:spcBef>
                <a:spcPts val="600"/>
              </a:spcBef>
              <a:buClr>
                <a:schemeClr val="tx1">
                  <a:lumMod val="50000"/>
                  <a:lumOff val="50000"/>
                </a:schemeClr>
              </a:buClr>
              <a:defRPr sz="180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3"/>
          <p:cNvSpPr>
            <a:spLocks noGrp="1"/>
          </p:cNvSpPr>
          <p:nvPr>
            <p:ph sz="half" idx="12"/>
          </p:nvPr>
        </p:nvSpPr>
        <p:spPr>
          <a:xfrm>
            <a:off x="4555455" y="1866826"/>
            <a:ext cx="3831336" cy="4166281"/>
          </a:xfrm>
          <a:prstGeom prst="rect">
            <a:avLst/>
          </a:prstGeom>
        </p:spPr>
        <p:txBody>
          <a:bodyPr>
            <a:normAutofit/>
          </a:bodyPr>
          <a:lstStyle>
            <a:lvl1pPr>
              <a:lnSpc>
                <a:spcPct val="90000"/>
              </a:lnSpc>
              <a:spcBef>
                <a:spcPts val="600"/>
              </a:spcBef>
              <a:buClr>
                <a:schemeClr val="tx1">
                  <a:lumMod val="50000"/>
                  <a:lumOff val="50000"/>
                </a:schemeClr>
              </a:buClr>
              <a:defRPr sz="2800">
                <a:solidFill>
                  <a:schemeClr val="tx1"/>
                </a:solidFill>
              </a:defRPr>
            </a:lvl1pPr>
            <a:lvl2pPr>
              <a:lnSpc>
                <a:spcPct val="90000"/>
              </a:lnSpc>
              <a:spcBef>
                <a:spcPts val="600"/>
              </a:spcBef>
              <a:buClr>
                <a:schemeClr val="tx1">
                  <a:lumMod val="50000"/>
                  <a:lumOff val="50000"/>
                </a:schemeClr>
              </a:buClr>
              <a:defRPr sz="2400">
                <a:solidFill>
                  <a:schemeClr val="tx1"/>
                </a:solidFill>
              </a:defRPr>
            </a:lvl2pPr>
            <a:lvl3pPr>
              <a:lnSpc>
                <a:spcPct val="90000"/>
              </a:lnSpc>
              <a:spcBef>
                <a:spcPts val="600"/>
              </a:spcBef>
              <a:buClr>
                <a:schemeClr val="tx1">
                  <a:lumMod val="50000"/>
                  <a:lumOff val="50000"/>
                </a:schemeClr>
              </a:buClr>
              <a:defRPr sz="2000">
                <a:solidFill>
                  <a:schemeClr val="tx1"/>
                </a:solidFill>
              </a:defRPr>
            </a:lvl3pPr>
            <a:lvl4pPr>
              <a:lnSpc>
                <a:spcPct val="90000"/>
              </a:lnSpc>
              <a:spcBef>
                <a:spcPts val="600"/>
              </a:spcBef>
              <a:buClr>
                <a:schemeClr val="tx1">
                  <a:lumMod val="50000"/>
                  <a:lumOff val="50000"/>
                </a:schemeClr>
              </a:buClr>
              <a:defRPr sz="1800">
                <a:solidFill>
                  <a:schemeClr val="tx1"/>
                </a:solidFill>
              </a:defRPr>
            </a:lvl4pPr>
            <a:lvl5pPr>
              <a:lnSpc>
                <a:spcPct val="90000"/>
              </a:lnSpc>
              <a:spcBef>
                <a:spcPts val="600"/>
              </a:spcBef>
              <a:buClr>
                <a:schemeClr val="tx1">
                  <a:lumMod val="50000"/>
                  <a:lumOff val="50000"/>
                </a:schemeClr>
              </a:buClr>
              <a:defRPr sz="180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ext Placeholder 2"/>
          <p:cNvSpPr>
            <a:spLocks noGrp="1"/>
          </p:cNvSpPr>
          <p:nvPr>
            <p:ph type="body" idx="1"/>
          </p:nvPr>
        </p:nvSpPr>
        <p:spPr>
          <a:xfrm>
            <a:off x="446335" y="1227064"/>
            <a:ext cx="3831336" cy="639762"/>
          </a:xfrm>
          <a:prstGeom prst="rect">
            <a:avLst/>
          </a:prstGeom>
        </p:spPr>
        <p:txBody>
          <a:bodyPr anchor="b"/>
          <a:lstStyle>
            <a:lvl1pPr marL="0" indent="0">
              <a:buNone/>
              <a:defRPr sz="2400" b="1">
                <a:solidFill>
                  <a:srgbClr val="CB090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a:t>
            </a:r>
          </a:p>
        </p:txBody>
      </p:sp>
      <p:sp>
        <p:nvSpPr>
          <p:cNvPr id="5" name="Text Placeholder 4"/>
          <p:cNvSpPr>
            <a:spLocks noGrp="1"/>
          </p:cNvSpPr>
          <p:nvPr>
            <p:ph type="body" sz="quarter" idx="3"/>
          </p:nvPr>
        </p:nvSpPr>
        <p:spPr>
          <a:xfrm>
            <a:off x="4555455" y="1227064"/>
            <a:ext cx="3831336" cy="639762"/>
          </a:xfrm>
          <a:prstGeom prst="rect">
            <a:avLst/>
          </a:prstGeom>
        </p:spPr>
        <p:txBody>
          <a:bodyPr anchor="b"/>
          <a:lstStyle>
            <a:lvl1pPr marL="0" indent="0">
              <a:buNone/>
              <a:defRPr sz="2400" b="1">
                <a:solidFill>
                  <a:srgbClr val="CB090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a:t>
            </a:r>
          </a:p>
        </p:txBody>
      </p:sp>
      <p:sp>
        <p:nvSpPr>
          <p:cNvPr id="9" name="Date Placeholder 8"/>
          <p:cNvSpPr>
            <a:spLocks noGrp="1"/>
          </p:cNvSpPr>
          <p:nvPr>
            <p:ph type="dt" sz="half" idx="13"/>
          </p:nvPr>
        </p:nvSpPr>
        <p:spPr/>
        <p:txBody>
          <a:bodyPr/>
          <a:lstStyle/>
          <a:p>
            <a:endParaRPr lang="en-US" dirty="0"/>
          </a:p>
        </p:txBody>
      </p:sp>
      <p:sp>
        <p:nvSpPr>
          <p:cNvPr id="10" name="Footer Placeholder 9"/>
          <p:cNvSpPr>
            <a:spLocks noGrp="1"/>
          </p:cNvSpPr>
          <p:nvPr>
            <p:ph type="ftr" sz="quarter" idx="14"/>
          </p:nvPr>
        </p:nvSpPr>
        <p:spPr/>
        <p:txBody>
          <a:bodyPr/>
          <a:lstStyle/>
          <a:p>
            <a:r>
              <a:rPr lang="en-US" smtClean="0"/>
              <a:t>© 2014 WidePoint Corporation</a:t>
            </a:r>
            <a:endParaRPr lang="en-US" dirty="0"/>
          </a:p>
        </p:txBody>
      </p:sp>
      <p:sp>
        <p:nvSpPr>
          <p:cNvPr id="13" name="Slide Number Placeholder 12"/>
          <p:cNvSpPr>
            <a:spLocks noGrp="1"/>
          </p:cNvSpPr>
          <p:nvPr>
            <p:ph type="sldNum" sz="quarter" idx="15"/>
          </p:nvPr>
        </p:nvSpPr>
        <p:spPr/>
        <p:txBody>
          <a:bodyPr/>
          <a:lstStyle/>
          <a:p>
            <a:fld id="{6AACED50-60B9-4F48-95BB-5FAF8C87F041}" type="slidenum">
              <a:rPr lang="en-US" smtClean="0"/>
              <a:pPr/>
              <a:t>‹#›</a:t>
            </a:fld>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47933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Click to edit Master title style</a:t>
            </a:r>
            <a:endParaRPr lang="en-US"/>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r>
              <a:rPr lang="en-US" smtClean="0"/>
              <a:t>© 2014 WidePoint Corporation</a:t>
            </a:r>
            <a:endParaRPr lang="en-US" dirty="0"/>
          </a:p>
        </p:txBody>
      </p:sp>
      <p:sp>
        <p:nvSpPr>
          <p:cNvPr id="9" name="Slide Number Placeholder 8"/>
          <p:cNvSpPr>
            <a:spLocks noGrp="1"/>
          </p:cNvSpPr>
          <p:nvPr>
            <p:ph type="sldNum" sz="quarter" idx="12"/>
          </p:nvPr>
        </p:nvSpPr>
        <p:spPr/>
        <p:txBody>
          <a:bodyPr/>
          <a:lstStyle/>
          <a:p>
            <a:fld id="{6AACED50-60B9-4F48-95BB-5FAF8C87F041}" type="slidenum">
              <a:rPr lang="en-US" smtClean="0"/>
              <a:pPr/>
              <a:t>‹#›</a:t>
            </a:fld>
            <a:endParaRPr lang="en-US"/>
          </a:p>
        </p:txBody>
      </p:sp>
    </p:spTree>
    <p:extLst>
      <p:ext uri="{BB962C8B-B14F-4D97-AF65-F5344CB8AC3E}">
        <p14:creationId xmlns:p14="http://schemas.microsoft.com/office/powerpoint/2010/main" val="3235072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No Footer">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242253" y="6405824"/>
            <a:ext cx="2133600" cy="365125"/>
          </a:xfrm>
          <a:prstGeom prst="rect">
            <a:avLst/>
          </a:prstGeom>
        </p:spPr>
        <p:txBody>
          <a:bodyPr vert="horz" lIns="91440" tIns="45720" rIns="91440" bIns="45720" rtlCol="0" anchor="ctr"/>
          <a:lstStyle>
            <a:lvl1pPr algn="l">
              <a:defRPr sz="1200">
                <a:solidFill>
                  <a:schemeClr val="bg1"/>
                </a:solidFill>
              </a:defRPr>
            </a:lvl1pPr>
          </a:lstStyle>
          <a:p>
            <a:fld id="{87081E1F-59EB-4143-97E5-C46A83090417}" type="slidenum">
              <a:rPr lang="en-US" smtClean="0"/>
              <a:pPr/>
              <a:t>‹#›</a:t>
            </a:fld>
            <a:endParaRPr lang="en-US" dirty="0"/>
          </a:p>
        </p:txBody>
      </p:sp>
      <p:sp>
        <p:nvSpPr>
          <p:cNvPr id="4" name="Title 3"/>
          <p:cNvSpPr>
            <a:spLocks noGrp="1"/>
          </p:cNvSpPr>
          <p:nvPr>
            <p:ph type="title"/>
          </p:nvPr>
        </p:nvSpPr>
        <p:spPr/>
        <p:txBody>
          <a:bodyPr/>
          <a:lstStyle/>
          <a:p>
            <a:r>
              <a:rPr lang="en-US" smtClean="0"/>
              <a:t>Click to edit Master title style</a:t>
            </a:r>
            <a:endParaRPr lang="en-US"/>
          </a:p>
        </p:txBody>
      </p:sp>
      <p:sp>
        <p:nvSpPr>
          <p:cNvPr id="5" name="Rectangle 4"/>
          <p:cNvSpPr/>
          <p:nvPr userDrawn="1"/>
        </p:nvSpPr>
        <p:spPr bwMode="auto">
          <a:xfrm>
            <a:off x="-36512" y="4638728"/>
            <a:ext cx="9180512" cy="221927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Tree>
    <p:extLst>
      <p:ext uri="{BB962C8B-B14F-4D97-AF65-F5344CB8AC3E}">
        <p14:creationId xmlns:p14="http://schemas.microsoft.com/office/powerpoint/2010/main" val="20592890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slideLayout" Target="../slideLayouts/slideLayout26.xml"/><Relationship Id="rId14" Type="http://schemas.openxmlformats.org/officeDocument/2006/relationships/slideLayout" Target="../slideLayouts/slideLayout27.xml"/><Relationship Id="rId15"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434098"/>
            <a:ext cx="9144000" cy="449302"/>
          </a:xfrm>
          <a:prstGeom prst="rect">
            <a:avLst/>
          </a:prstGeom>
          <a:solidFill>
            <a:srgbClr val="CB0909"/>
          </a:solidFill>
          <a:ln>
            <a:solidFill>
              <a:srgbClr val="CB090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Placeholder 1"/>
          <p:cNvSpPr>
            <a:spLocks noGrp="1"/>
          </p:cNvSpPr>
          <p:nvPr>
            <p:ph type="title"/>
          </p:nvPr>
        </p:nvSpPr>
        <p:spPr>
          <a:xfrm>
            <a:off x="446335" y="303229"/>
            <a:ext cx="6902447" cy="576064"/>
          </a:xfrm>
          <a:prstGeom prst="rect">
            <a:avLst/>
          </a:prstGeom>
        </p:spPr>
        <p:txBody>
          <a:bodyPr vert="horz" lIns="91440" tIns="45720" rIns="91440" bIns="45720" rtlCol="0" anchor="ctr" anchorCtr="0">
            <a:normAutofit/>
          </a:bodyPr>
          <a:lstStyle/>
          <a:p>
            <a:r>
              <a:rPr lang="en-US" dirty="0" smtClean="0"/>
              <a:t>Click to edit Master title style</a:t>
            </a:r>
            <a:endParaRPr lang="en-US" dirty="0"/>
          </a:p>
        </p:txBody>
      </p:sp>
      <p:pic>
        <p:nvPicPr>
          <p:cNvPr id="10" name="Picture 9"/>
          <p:cNvPicPr>
            <a:picLocks noChangeAspect="1"/>
          </p:cNvPicPr>
          <p:nvPr userDrawn="1"/>
        </p:nvPicPr>
        <p:blipFill>
          <a:blip r:embed="rId15"/>
          <a:stretch>
            <a:fillRect/>
          </a:stretch>
        </p:blipFill>
        <p:spPr>
          <a:xfrm>
            <a:off x="7348782" y="117230"/>
            <a:ext cx="1564928" cy="625971"/>
          </a:xfrm>
          <a:prstGeom prst="rect">
            <a:avLst/>
          </a:prstGeom>
        </p:spPr>
      </p:pic>
      <p:sp>
        <p:nvSpPr>
          <p:cNvPr id="12" name="Date Placeholder 11"/>
          <p:cNvSpPr>
            <a:spLocks noGrp="1"/>
          </p:cNvSpPr>
          <p:nvPr>
            <p:ph type="dt" sz="half" idx="2"/>
          </p:nvPr>
        </p:nvSpPr>
        <p:spPr>
          <a:xfrm>
            <a:off x="457200" y="6434098"/>
            <a:ext cx="2133600" cy="365125"/>
          </a:xfrm>
          <a:prstGeom prst="rect">
            <a:avLst/>
          </a:prstGeom>
        </p:spPr>
        <p:txBody>
          <a:bodyPr vert="horz" lIns="91440" tIns="45720" rIns="91440" bIns="45720" rtlCol="0" anchor="ctr"/>
          <a:lstStyle>
            <a:lvl1pPr algn="l">
              <a:defRPr sz="1200">
                <a:solidFill>
                  <a:srgbClr val="F2F2F2"/>
                </a:solidFill>
              </a:defRPr>
            </a:lvl1pPr>
          </a:lstStyle>
          <a:p>
            <a:endParaRPr lang="en-US" dirty="0"/>
          </a:p>
        </p:txBody>
      </p:sp>
      <p:sp>
        <p:nvSpPr>
          <p:cNvPr id="13" name="Footer Placeholder 12"/>
          <p:cNvSpPr>
            <a:spLocks noGrp="1"/>
          </p:cNvSpPr>
          <p:nvPr>
            <p:ph type="ftr" sz="quarter" idx="3"/>
          </p:nvPr>
        </p:nvSpPr>
        <p:spPr>
          <a:xfrm>
            <a:off x="3124200" y="6434098"/>
            <a:ext cx="2895600" cy="365125"/>
          </a:xfrm>
          <a:prstGeom prst="rect">
            <a:avLst/>
          </a:prstGeom>
        </p:spPr>
        <p:txBody>
          <a:bodyPr vert="horz" lIns="91440" tIns="45720" rIns="91440" bIns="45720" rtlCol="0" anchor="ctr"/>
          <a:lstStyle>
            <a:lvl1pPr algn="ctr">
              <a:defRPr sz="1200">
                <a:solidFill>
                  <a:srgbClr val="F2F2F2"/>
                </a:solidFill>
              </a:defRPr>
            </a:lvl1pPr>
          </a:lstStyle>
          <a:p>
            <a:r>
              <a:rPr lang="en-US" dirty="0" smtClean="0"/>
              <a:t>© 2014 WidePoint Corporation</a:t>
            </a:r>
            <a:endParaRPr lang="en-US" dirty="0"/>
          </a:p>
        </p:txBody>
      </p:sp>
      <p:sp>
        <p:nvSpPr>
          <p:cNvPr id="14" name="Slide Number Placeholder 13"/>
          <p:cNvSpPr>
            <a:spLocks noGrp="1"/>
          </p:cNvSpPr>
          <p:nvPr>
            <p:ph type="sldNum" sz="quarter" idx="4"/>
          </p:nvPr>
        </p:nvSpPr>
        <p:spPr>
          <a:xfrm>
            <a:off x="6553200" y="6434098"/>
            <a:ext cx="2133600" cy="365125"/>
          </a:xfrm>
          <a:prstGeom prst="rect">
            <a:avLst/>
          </a:prstGeom>
        </p:spPr>
        <p:txBody>
          <a:bodyPr vert="horz" lIns="91440" tIns="45720" rIns="91440" bIns="45720" rtlCol="0" anchor="ctr"/>
          <a:lstStyle>
            <a:lvl1pPr algn="r">
              <a:defRPr sz="1200">
                <a:solidFill>
                  <a:srgbClr val="F2F2F2"/>
                </a:solidFill>
              </a:defRPr>
            </a:lvl1pPr>
          </a:lstStyle>
          <a:p>
            <a:fld id="{6AACED50-60B9-4F48-95BB-5FAF8C87F041}" type="slidenum">
              <a:rPr lang="en-US" smtClean="0"/>
              <a:pPr/>
              <a:t>‹#›</a:t>
            </a:fld>
            <a:endParaRPr lang="en-US"/>
          </a:p>
        </p:txBody>
      </p:sp>
      <p:sp>
        <p:nvSpPr>
          <p:cNvPr id="15" name="Text Placeholder 14"/>
          <p:cNvSpPr>
            <a:spLocks noGrp="1"/>
          </p:cNvSpPr>
          <p:nvPr>
            <p:ph type="body" idx="1"/>
          </p:nvPr>
        </p:nvSpPr>
        <p:spPr>
          <a:xfrm>
            <a:off x="457200" y="1536702"/>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6" name="Straight Connector 15"/>
          <p:cNvCxnSpPr/>
          <p:nvPr userDrawn="1"/>
        </p:nvCxnSpPr>
        <p:spPr>
          <a:xfrm>
            <a:off x="0" y="1069368"/>
            <a:ext cx="9144000" cy="0"/>
          </a:xfrm>
          <a:prstGeom prst="line">
            <a:avLst/>
          </a:prstGeom>
          <a:ln w="6350">
            <a:solidFill>
              <a:srgbClr val="CB0909"/>
            </a:solidFill>
            <a:prstDash val="sys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11912440"/>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663" r:id="rId3"/>
    <p:sldLayoutId id="2147483651" r:id="rId4"/>
    <p:sldLayoutId id="2147483661" r:id="rId5"/>
    <p:sldLayoutId id="2147483652" r:id="rId6"/>
    <p:sldLayoutId id="2147483653" r:id="rId7"/>
    <p:sldLayoutId id="2147483718" r:id="rId8"/>
    <p:sldLayoutId id="2147483654" r:id="rId9"/>
    <p:sldLayoutId id="2147483655" r:id="rId10"/>
    <p:sldLayoutId id="2147483691" r:id="rId11"/>
    <p:sldLayoutId id="2147483657" r:id="rId12"/>
    <p:sldLayoutId id="2147483662" r:id="rId13"/>
  </p:sldLayoutIdLst>
  <p:hf hdr="0" ftr="0" dt="0"/>
  <p:txStyles>
    <p:titleStyle>
      <a:lvl1pPr algn="l" defTabSz="457200" rtl="0" eaLnBrk="1" latinLnBrk="0" hangingPunct="1">
        <a:lnSpc>
          <a:spcPts val="3400"/>
        </a:lnSpc>
        <a:spcBef>
          <a:spcPct val="0"/>
        </a:spcBef>
        <a:buNone/>
        <a:defRPr sz="4000" kern="1200">
          <a:solidFill>
            <a:schemeClr val="tx1"/>
          </a:solidFill>
          <a:latin typeface="+mj-lt"/>
          <a:ea typeface="+mj-ea"/>
          <a:cs typeface="+mj-cs"/>
        </a:defRPr>
      </a:lvl1pPr>
    </p:titleStyle>
    <p:bodyStyle>
      <a:lvl1pPr marL="342900" indent="-342900" algn="l" defTabSz="457200" rtl="0" eaLnBrk="1" latinLnBrk="0" hangingPunct="1">
        <a:spcBef>
          <a:spcPts val="900"/>
        </a:spcBef>
        <a:buClr>
          <a:schemeClr val="tx1">
            <a:lumMod val="50000"/>
            <a:lumOff val="50000"/>
          </a:schemeClr>
        </a:buClr>
        <a:buFont typeface="Arial"/>
        <a:buChar char="•"/>
        <a:defRPr sz="3000" kern="1200">
          <a:solidFill>
            <a:schemeClr val="tx1"/>
          </a:solidFill>
          <a:latin typeface="+mn-lt"/>
          <a:ea typeface="+mn-ea"/>
          <a:cs typeface="+mn-cs"/>
        </a:defRPr>
      </a:lvl1pPr>
      <a:lvl2pPr marL="742950" indent="-285750" algn="l" defTabSz="457200" rtl="0" eaLnBrk="1" latinLnBrk="0" hangingPunct="1">
        <a:spcBef>
          <a:spcPts val="300"/>
        </a:spcBef>
        <a:buClr>
          <a:schemeClr val="tx1">
            <a:lumMod val="50000"/>
            <a:lumOff val="50000"/>
          </a:schemeClr>
        </a:buClr>
        <a:buFont typeface="Arial"/>
        <a:buChar char="–"/>
        <a:defRPr sz="2800" kern="1200">
          <a:solidFill>
            <a:schemeClr val="tx1"/>
          </a:solidFill>
          <a:latin typeface="+mn-lt"/>
          <a:ea typeface="+mn-ea"/>
          <a:cs typeface="+mn-cs"/>
        </a:defRPr>
      </a:lvl2pPr>
      <a:lvl3pPr marL="1143000" indent="-228600" algn="l" defTabSz="457200" rtl="0" eaLnBrk="1" latinLnBrk="0" hangingPunct="1">
        <a:spcBef>
          <a:spcPts val="300"/>
        </a:spcBef>
        <a:buClr>
          <a:schemeClr val="tx1">
            <a:lumMod val="50000"/>
            <a:lumOff val="50000"/>
          </a:schemeClr>
        </a:buClr>
        <a:buFont typeface="Arial"/>
        <a:buChar char="•"/>
        <a:defRPr sz="2400" kern="1200">
          <a:solidFill>
            <a:schemeClr val="tx1"/>
          </a:solidFill>
          <a:latin typeface="+mn-lt"/>
          <a:ea typeface="+mn-ea"/>
          <a:cs typeface="+mn-cs"/>
        </a:defRPr>
      </a:lvl3pPr>
      <a:lvl4pPr marL="1600200" indent="-228600" algn="l" defTabSz="457200" rtl="0" eaLnBrk="1" latinLnBrk="0" hangingPunct="1">
        <a:spcBef>
          <a:spcPts val="300"/>
        </a:spcBef>
        <a:buClr>
          <a:schemeClr val="tx1">
            <a:lumMod val="50000"/>
            <a:lumOff val="50000"/>
          </a:schemeClr>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300"/>
        </a:spcBef>
        <a:buClr>
          <a:schemeClr val="tx1">
            <a:lumMod val="50000"/>
            <a:lumOff val="50000"/>
          </a:schemeClr>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2439569579"/>
      </p:ext>
    </p:extLst>
  </p:cSld>
  <p:clrMap bg1="lt1" tx1="dk1" bg2="lt2" tx2="dk2" accent1="accent1" accent2="accent2" accent3="accent3" accent4="accent4" accent5="accent5" accent6="accent6" hlink="hlink" folHlink="folHlink"/>
  <p:sldLayoutIdLst>
    <p:sldLayoutId id="2147483713" r:id="rId1"/>
    <p:sldLayoutId id="2147483711" r:id="rId2"/>
    <p:sldLayoutId id="2147483712" r:id="rId3"/>
    <p:sldLayoutId id="2147483720" r:id="rId4"/>
    <p:sldLayoutId id="2147483722" r:id="rId5"/>
    <p:sldLayoutId id="2147483721" r:id="rId6"/>
    <p:sldLayoutId id="2147483707" r:id="rId7"/>
    <p:sldLayoutId id="2147483708" r:id="rId8"/>
    <p:sldLayoutId id="2147483709" r:id="rId9"/>
    <p:sldLayoutId id="2147483710" r:id="rId10"/>
    <p:sldLayoutId id="2147483714" r:id="rId11"/>
    <p:sldLayoutId id="2147483716" r:id="rId12"/>
    <p:sldLayoutId id="2147483717" r:id="rId13"/>
    <p:sldLayoutId id="2147483723"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11" Type="http://schemas.openxmlformats.org/officeDocument/2006/relationships/image" Target="../media/image51.png"/><Relationship Id="rId12" Type="http://schemas.openxmlformats.org/officeDocument/2006/relationships/image" Target="../media/image52.png"/><Relationship Id="rId13" Type="http://schemas.openxmlformats.org/officeDocument/2006/relationships/image" Target="../media/image53.jpeg"/><Relationship Id="rId14" Type="http://schemas.openxmlformats.org/officeDocument/2006/relationships/image" Target="../media/image54.png"/><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43.jpeg"/><Relationship Id="rId4" Type="http://schemas.openxmlformats.org/officeDocument/2006/relationships/image" Target="../media/image44.jpeg"/><Relationship Id="rId5" Type="http://schemas.openxmlformats.org/officeDocument/2006/relationships/image" Target="../media/image45.jpeg"/><Relationship Id="rId6" Type="http://schemas.openxmlformats.org/officeDocument/2006/relationships/image" Target="../media/image46.jpeg"/><Relationship Id="rId7" Type="http://schemas.openxmlformats.org/officeDocument/2006/relationships/image" Target="../media/image47.jpeg"/><Relationship Id="rId8" Type="http://schemas.openxmlformats.org/officeDocument/2006/relationships/image" Target="../media/image48.jpeg"/><Relationship Id="rId9" Type="http://schemas.openxmlformats.org/officeDocument/2006/relationships/image" Target="../media/image49.jpeg"/><Relationship Id="rId10" Type="http://schemas.openxmlformats.org/officeDocument/2006/relationships/image" Target="../media/image50.jpeg"/></Relationships>
</file>

<file path=ppt/slides/_rels/slide15.xml.rels><?xml version="1.0" encoding="UTF-8" standalone="yes"?>
<Relationships xmlns="http://schemas.openxmlformats.org/package/2006/relationships"><Relationship Id="rId3" Type="http://schemas.openxmlformats.org/officeDocument/2006/relationships/image" Target="../media/image55.emf"/><Relationship Id="rId4" Type="http://schemas.openxmlformats.org/officeDocument/2006/relationships/image" Target="../media/image56.png"/><Relationship Id="rId5" Type="http://schemas.openxmlformats.org/officeDocument/2006/relationships/image" Target="../media/image57.png"/><Relationship Id="rId6" Type="http://schemas.openxmlformats.org/officeDocument/2006/relationships/image" Target="../media/image58.png"/><Relationship Id="rId7" Type="http://schemas.openxmlformats.org/officeDocument/2006/relationships/image" Target="../media/image59.png"/><Relationship Id="rId8" Type="http://schemas.openxmlformats.org/officeDocument/2006/relationships/image" Target="../media/image60.png"/><Relationship Id="rId9" Type="http://schemas.openxmlformats.org/officeDocument/2006/relationships/image" Target="../media/image61.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1" Type="http://schemas.openxmlformats.org/officeDocument/2006/relationships/slideLayout" Target="../slideLayouts/slideLayout1.xml"/><Relationship Id="rId2" Type="http://schemas.openxmlformats.org/officeDocument/2006/relationships/image" Target="../media/image6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1.png"/><Relationship Id="rId3" Type="http://schemas.openxmlformats.org/officeDocument/2006/relationships/image" Target="../media/image4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jpeg"/><Relationship Id="rId5" Type="http://schemas.openxmlformats.org/officeDocument/2006/relationships/image" Target="../media/image68.png"/><Relationship Id="rId6" Type="http://schemas.openxmlformats.org/officeDocument/2006/relationships/image" Target="../media/image69.png"/><Relationship Id="rId7" Type="http://schemas.openxmlformats.org/officeDocument/2006/relationships/image" Target="../media/image70.png"/><Relationship Id="rId8" Type="http://schemas.openxmlformats.org/officeDocument/2006/relationships/image" Target="../media/image71.emf"/><Relationship Id="rId9" Type="http://schemas.openxmlformats.org/officeDocument/2006/relationships/image" Target="../media/image72.tiff"/><Relationship Id="rId10" Type="http://schemas.openxmlformats.org/officeDocument/2006/relationships/image" Target="../media/image73.png"/><Relationship Id="rId11" Type="http://schemas.openxmlformats.org/officeDocument/2006/relationships/image" Target="../media/image74.png"/><Relationship Id="rId1" Type="http://schemas.openxmlformats.org/officeDocument/2006/relationships/slideLayout" Target="../slideLayouts/slideLayout8.xml"/><Relationship Id="rId2" Type="http://schemas.openxmlformats.org/officeDocument/2006/relationships/image" Target="../media/image65.png"/></Relationships>
</file>

<file path=ppt/slides/_rels/slide28.xml.rels><?xml version="1.0" encoding="UTF-8" standalone="yes"?>
<Relationships xmlns="http://schemas.openxmlformats.org/package/2006/relationships"><Relationship Id="rId3" Type="http://schemas.openxmlformats.org/officeDocument/2006/relationships/image" Target="../media/image76.jpeg"/><Relationship Id="rId4" Type="http://schemas.openxmlformats.org/officeDocument/2006/relationships/image" Target="../media/image77.jpeg"/><Relationship Id="rId5" Type="http://schemas.openxmlformats.org/officeDocument/2006/relationships/image" Target="../media/image78.jpeg"/><Relationship Id="rId6" Type="http://schemas.openxmlformats.org/officeDocument/2006/relationships/image" Target="../media/image79.jpeg"/><Relationship Id="rId7" Type="http://schemas.openxmlformats.org/officeDocument/2006/relationships/image" Target="../media/image80.jpeg"/><Relationship Id="rId8" Type="http://schemas.openxmlformats.org/officeDocument/2006/relationships/image" Target="../media/image81.jpeg"/><Relationship Id="rId1" Type="http://schemas.openxmlformats.org/officeDocument/2006/relationships/slideLayout" Target="../slideLayouts/slideLayout8.xml"/><Relationship Id="rId2" Type="http://schemas.openxmlformats.org/officeDocument/2006/relationships/image" Target="../media/image75.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jpeg"/><Relationship Id="rId6" Type="http://schemas.openxmlformats.org/officeDocument/2006/relationships/image" Target="../media/image86.jpeg"/><Relationship Id="rId7" Type="http://schemas.openxmlformats.org/officeDocument/2006/relationships/image" Target="../media/image87.jpeg"/><Relationship Id="rId8" Type="http://schemas.openxmlformats.org/officeDocument/2006/relationships/image" Target="../media/image88.jpeg"/><Relationship Id="rId9" Type="http://schemas.openxmlformats.org/officeDocument/2006/relationships/image" Target="../media/image89.png"/><Relationship Id="rId10" Type="http://schemas.openxmlformats.org/officeDocument/2006/relationships/image" Target="../media/image90.jpeg"/><Relationship Id="rId1" Type="http://schemas.openxmlformats.org/officeDocument/2006/relationships/slideLayout" Target="../slideLayouts/slideLayout1.xml"/><Relationship Id="rId2" Type="http://schemas.openxmlformats.org/officeDocument/2006/relationships/image" Target="../media/image82.jpeg"/></Relationships>
</file>

<file path=ppt/slides/_rels/slide33.xml.rels><?xml version="1.0" encoding="UTF-8" standalone="yes"?>
<Relationships xmlns="http://schemas.openxmlformats.org/package/2006/relationships"><Relationship Id="rId3" Type="http://schemas.openxmlformats.org/officeDocument/2006/relationships/image" Target="../media/image92.jpeg"/><Relationship Id="rId4" Type="http://schemas.openxmlformats.org/officeDocument/2006/relationships/image" Target="../media/image93.jpeg"/><Relationship Id="rId5" Type="http://schemas.openxmlformats.org/officeDocument/2006/relationships/image" Target="../media/image94.jpeg"/><Relationship Id="rId6" Type="http://schemas.openxmlformats.org/officeDocument/2006/relationships/image" Target="../media/image95.jpeg"/><Relationship Id="rId7" Type="http://schemas.openxmlformats.org/officeDocument/2006/relationships/image" Target="../media/image96.jpeg"/><Relationship Id="rId1" Type="http://schemas.openxmlformats.org/officeDocument/2006/relationships/slideLayout" Target="../slideLayouts/slideLayout1.xml"/><Relationship Id="rId2" Type="http://schemas.openxmlformats.org/officeDocument/2006/relationships/image" Target="../media/image91.jpeg"/></Relationships>
</file>

<file path=ppt/slides/_rels/slide34.xml.rels><?xml version="1.0" encoding="UTF-8" standalone="yes"?>
<Relationships xmlns="http://schemas.openxmlformats.org/package/2006/relationships"><Relationship Id="rId3" Type="http://schemas.openxmlformats.org/officeDocument/2006/relationships/image" Target="../media/image97.jpeg"/><Relationship Id="rId4" Type="http://schemas.openxmlformats.org/officeDocument/2006/relationships/image" Target="../media/image98.jpeg"/><Relationship Id="rId5" Type="http://schemas.openxmlformats.org/officeDocument/2006/relationships/image" Target="../media/image99.jpeg"/><Relationship Id="rId6" Type="http://schemas.openxmlformats.org/officeDocument/2006/relationships/image" Target="../media/image100.jpeg"/><Relationship Id="rId7" Type="http://schemas.openxmlformats.org/officeDocument/2006/relationships/image" Target="../media/image101.jpeg"/><Relationship Id="rId8" Type="http://schemas.openxmlformats.org/officeDocument/2006/relationships/image" Target="../media/image102.png"/><Relationship Id="rId9" Type="http://schemas.openxmlformats.org/officeDocument/2006/relationships/image" Target="../media/image103.jpeg"/><Relationship Id="rId10" Type="http://schemas.openxmlformats.org/officeDocument/2006/relationships/image" Target="../media/image104.png"/><Relationship Id="rId1" Type="http://schemas.openxmlformats.org/officeDocument/2006/relationships/slideLayout" Target="../slideLayouts/slideLayout9.xml"/><Relationship Id="rId2" Type="http://schemas.openxmlformats.org/officeDocument/2006/relationships/notesSlide" Target="../notesSlides/notesSlide10.xml"/></Relationships>
</file>

<file path=ppt/slides/_rels/slide35.xml.rels><?xml version="1.0" encoding="UTF-8" standalone="yes"?>
<Relationships xmlns="http://schemas.openxmlformats.org/package/2006/relationships"><Relationship Id="rId13" Type="http://schemas.openxmlformats.org/officeDocument/2006/relationships/image" Target="../media/image12.png"/><Relationship Id="rId14" Type="http://schemas.openxmlformats.org/officeDocument/2006/relationships/image" Target="../media/image113.png"/><Relationship Id="rId15" Type="http://schemas.openxmlformats.org/officeDocument/2006/relationships/image" Target="../media/image114.png"/><Relationship Id="rId16" Type="http://schemas.openxmlformats.org/officeDocument/2006/relationships/image" Target="../media/image115.png"/><Relationship Id="rId17" Type="http://schemas.openxmlformats.org/officeDocument/2006/relationships/image" Target="../media/image116.png"/><Relationship Id="rId18" Type="http://schemas.openxmlformats.org/officeDocument/2006/relationships/image" Target="../media/image117.png"/><Relationship Id="rId19" Type="http://schemas.openxmlformats.org/officeDocument/2006/relationships/image" Target="../media/image118.png"/><Relationship Id="rId50" Type="http://schemas.openxmlformats.org/officeDocument/2006/relationships/image" Target="../media/image33.jpeg"/><Relationship Id="rId51" Type="http://schemas.openxmlformats.org/officeDocument/2006/relationships/image" Target="../media/image22.jpeg"/><Relationship Id="rId52" Type="http://schemas.openxmlformats.org/officeDocument/2006/relationships/image" Target="../media/image24.jpeg"/><Relationship Id="rId53" Type="http://schemas.openxmlformats.org/officeDocument/2006/relationships/image" Target="../media/image34.png"/><Relationship Id="rId54" Type="http://schemas.openxmlformats.org/officeDocument/2006/relationships/image" Target="../media/image35.gif"/><Relationship Id="rId55" Type="http://schemas.openxmlformats.org/officeDocument/2006/relationships/image" Target="../media/image36.jpeg"/><Relationship Id="rId56" Type="http://schemas.openxmlformats.org/officeDocument/2006/relationships/image" Target="../media/image39.jpeg"/><Relationship Id="rId57" Type="http://schemas.openxmlformats.org/officeDocument/2006/relationships/image" Target="../media/image37.jpeg"/><Relationship Id="rId58" Type="http://schemas.openxmlformats.org/officeDocument/2006/relationships/image" Target="../media/image38.jpeg"/><Relationship Id="rId59" Type="http://schemas.openxmlformats.org/officeDocument/2006/relationships/image" Target="../media/image129.jpeg"/><Relationship Id="rId40" Type="http://schemas.openxmlformats.org/officeDocument/2006/relationships/image" Target="../media/image8.jpeg"/><Relationship Id="rId41" Type="http://schemas.openxmlformats.org/officeDocument/2006/relationships/image" Target="../media/image123.jpeg"/><Relationship Id="rId42" Type="http://schemas.openxmlformats.org/officeDocument/2006/relationships/image" Target="../media/image9.jpeg"/><Relationship Id="rId43" Type="http://schemas.openxmlformats.org/officeDocument/2006/relationships/image" Target="../media/image124.jpeg"/><Relationship Id="rId44" Type="http://schemas.openxmlformats.org/officeDocument/2006/relationships/image" Target="../media/image125.jpeg"/><Relationship Id="rId45" Type="http://schemas.openxmlformats.org/officeDocument/2006/relationships/image" Target="../media/image32.jpeg"/><Relationship Id="rId46" Type="http://schemas.openxmlformats.org/officeDocument/2006/relationships/image" Target="../media/image126.jpeg"/><Relationship Id="rId47" Type="http://schemas.openxmlformats.org/officeDocument/2006/relationships/image" Target="../media/image127.jpeg"/><Relationship Id="rId48" Type="http://schemas.openxmlformats.org/officeDocument/2006/relationships/image" Target="../media/image128.jpeg"/><Relationship Id="rId49" Type="http://schemas.openxmlformats.org/officeDocument/2006/relationships/image" Target="../media/image20.jpeg"/><Relationship Id="rId1" Type="http://schemas.openxmlformats.org/officeDocument/2006/relationships/slideLayout" Target="../slideLayouts/slideLayout9.xml"/><Relationship Id="rId2" Type="http://schemas.openxmlformats.org/officeDocument/2006/relationships/image" Target="../media/image10.png"/><Relationship Id="rId3" Type="http://schemas.openxmlformats.org/officeDocument/2006/relationships/image" Target="../media/image105.png"/><Relationship Id="rId4" Type="http://schemas.openxmlformats.org/officeDocument/2006/relationships/image" Target="../media/image106.jpeg"/><Relationship Id="rId5" Type="http://schemas.openxmlformats.org/officeDocument/2006/relationships/image" Target="../media/image107.png"/><Relationship Id="rId6" Type="http://schemas.openxmlformats.org/officeDocument/2006/relationships/image" Target="../media/image108.png"/><Relationship Id="rId7" Type="http://schemas.openxmlformats.org/officeDocument/2006/relationships/image" Target="../media/image11.png"/><Relationship Id="rId8" Type="http://schemas.openxmlformats.org/officeDocument/2006/relationships/image" Target="../media/image109.jpeg"/><Relationship Id="rId9" Type="http://schemas.openxmlformats.org/officeDocument/2006/relationships/image" Target="../media/image110.png"/><Relationship Id="rId30" Type="http://schemas.openxmlformats.org/officeDocument/2006/relationships/image" Target="../media/image29.jpeg"/><Relationship Id="rId31" Type="http://schemas.openxmlformats.org/officeDocument/2006/relationships/image" Target="../media/image16.jpeg"/><Relationship Id="rId32" Type="http://schemas.openxmlformats.org/officeDocument/2006/relationships/image" Target="../media/image30.jpeg"/><Relationship Id="rId33" Type="http://schemas.openxmlformats.org/officeDocument/2006/relationships/image" Target="../media/image17.jpeg"/><Relationship Id="rId34" Type="http://schemas.openxmlformats.org/officeDocument/2006/relationships/image" Target="../media/image31.jpeg"/><Relationship Id="rId35" Type="http://schemas.openxmlformats.org/officeDocument/2006/relationships/image" Target="../media/image18.jpeg"/><Relationship Id="rId36" Type="http://schemas.openxmlformats.org/officeDocument/2006/relationships/image" Target="../media/image19.jpeg"/><Relationship Id="rId37" Type="http://schemas.openxmlformats.org/officeDocument/2006/relationships/image" Target="../media/image122.jpeg"/><Relationship Id="rId38" Type="http://schemas.openxmlformats.org/officeDocument/2006/relationships/image" Target="../media/image23.jpeg"/><Relationship Id="rId39" Type="http://schemas.openxmlformats.org/officeDocument/2006/relationships/image" Target="../media/image7.jpeg"/><Relationship Id="rId20" Type="http://schemas.openxmlformats.org/officeDocument/2006/relationships/image" Target="../media/image26.png"/><Relationship Id="rId21" Type="http://schemas.openxmlformats.org/officeDocument/2006/relationships/image" Target="../media/image119.png"/><Relationship Id="rId22" Type="http://schemas.openxmlformats.org/officeDocument/2006/relationships/image" Target="../media/image120.png"/><Relationship Id="rId23" Type="http://schemas.openxmlformats.org/officeDocument/2006/relationships/image" Target="../media/image121.png"/><Relationship Id="rId24" Type="http://schemas.openxmlformats.org/officeDocument/2006/relationships/image" Target="../media/image27.png"/><Relationship Id="rId25" Type="http://schemas.openxmlformats.org/officeDocument/2006/relationships/image" Target="../media/image21.jpeg"/><Relationship Id="rId26" Type="http://schemas.openxmlformats.org/officeDocument/2006/relationships/image" Target="../media/image13.jpeg"/><Relationship Id="rId27" Type="http://schemas.openxmlformats.org/officeDocument/2006/relationships/image" Target="../media/image14.jpeg"/><Relationship Id="rId28" Type="http://schemas.openxmlformats.org/officeDocument/2006/relationships/image" Target="../media/image15.jpeg"/><Relationship Id="rId29" Type="http://schemas.openxmlformats.org/officeDocument/2006/relationships/image" Target="../media/image28.jpeg"/><Relationship Id="rId60" Type="http://schemas.openxmlformats.org/officeDocument/2006/relationships/image" Target="../media/image40.jpeg"/><Relationship Id="rId10" Type="http://schemas.openxmlformats.org/officeDocument/2006/relationships/image" Target="../media/image111.png"/><Relationship Id="rId11" Type="http://schemas.openxmlformats.org/officeDocument/2006/relationships/image" Target="../media/image6.png"/><Relationship Id="rId12" Type="http://schemas.openxmlformats.org/officeDocument/2006/relationships/image" Target="../media/image11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9" Type="http://schemas.openxmlformats.org/officeDocument/2006/relationships/image" Target="../media/image13.jpeg"/><Relationship Id="rId20" Type="http://schemas.openxmlformats.org/officeDocument/2006/relationships/image" Target="../media/image24.jpeg"/><Relationship Id="rId10" Type="http://schemas.openxmlformats.org/officeDocument/2006/relationships/image" Target="../media/image14.jpeg"/><Relationship Id="rId11" Type="http://schemas.openxmlformats.org/officeDocument/2006/relationships/image" Target="../media/image15.jpeg"/><Relationship Id="rId12" Type="http://schemas.openxmlformats.org/officeDocument/2006/relationships/image" Target="../media/image16.jpeg"/><Relationship Id="rId13" Type="http://schemas.openxmlformats.org/officeDocument/2006/relationships/image" Target="../media/image17.jpeg"/><Relationship Id="rId14" Type="http://schemas.openxmlformats.org/officeDocument/2006/relationships/image" Target="../media/image18.jpeg"/><Relationship Id="rId15" Type="http://schemas.openxmlformats.org/officeDocument/2006/relationships/image" Target="../media/image19.jpeg"/><Relationship Id="rId16" Type="http://schemas.openxmlformats.org/officeDocument/2006/relationships/image" Target="../media/image20.jpeg"/><Relationship Id="rId17" Type="http://schemas.openxmlformats.org/officeDocument/2006/relationships/image" Target="../media/image21.jpeg"/><Relationship Id="rId18" Type="http://schemas.openxmlformats.org/officeDocument/2006/relationships/image" Target="../media/image22.jpeg"/><Relationship Id="rId19" Type="http://schemas.openxmlformats.org/officeDocument/2006/relationships/image" Target="../media/image23.jpeg"/><Relationship Id="rId1" Type="http://schemas.openxmlformats.org/officeDocument/2006/relationships/slideLayout" Target="../slideLayouts/slideLayout6.xml"/><Relationship Id="rId2" Type="http://schemas.openxmlformats.org/officeDocument/2006/relationships/image" Target="../media/image6.png"/><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image" Target="../media/image9.jpe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png"/></Relationships>
</file>

<file path=ppt/slides/_rels/slide7.xml.rels><?xml version="1.0" encoding="UTF-8" standalone="yes"?>
<Relationships xmlns="http://schemas.openxmlformats.org/package/2006/relationships"><Relationship Id="rId11" Type="http://schemas.openxmlformats.org/officeDocument/2006/relationships/image" Target="../media/image34.png"/><Relationship Id="rId12" Type="http://schemas.openxmlformats.org/officeDocument/2006/relationships/image" Target="../media/image35.gif"/><Relationship Id="rId13" Type="http://schemas.openxmlformats.org/officeDocument/2006/relationships/image" Target="../media/image36.jpeg"/><Relationship Id="rId14" Type="http://schemas.openxmlformats.org/officeDocument/2006/relationships/image" Target="../media/image37.jpeg"/><Relationship Id="rId15" Type="http://schemas.openxmlformats.org/officeDocument/2006/relationships/image" Target="../media/image38.jpeg"/><Relationship Id="rId16" Type="http://schemas.openxmlformats.org/officeDocument/2006/relationships/image" Target="../media/image39.jpeg"/><Relationship Id="rId17" Type="http://schemas.openxmlformats.org/officeDocument/2006/relationships/image" Target="../media/image40.jpeg"/><Relationship Id="rId1" Type="http://schemas.openxmlformats.org/officeDocument/2006/relationships/slideLayout" Target="../slideLayouts/slideLayout6.xml"/><Relationship Id="rId2" Type="http://schemas.openxmlformats.org/officeDocument/2006/relationships/image" Target="../media/image25.jpeg"/><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jpeg"/><Relationship Id="rId6" Type="http://schemas.openxmlformats.org/officeDocument/2006/relationships/image" Target="../media/image29.jpeg"/><Relationship Id="rId7" Type="http://schemas.openxmlformats.org/officeDocument/2006/relationships/image" Target="../media/image30.jpeg"/><Relationship Id="rId8" Type="http://schemas.openxmlformats.org/officeDocument/2006/relationships/image" Target="../media/image31.jpeg"/><Relationship Id="rId9" Type="http://schemas.openxmlformats.org/officeDocument/2006/relationships/image" Target="../media/image32.jpeg"/><Relationship Id="rId10" Type="http://schemas.openxmlformats.org/officeDocument/2006/relationships/image" Target="../media/image3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s://www.widepoint.com/telecom-lifecycle-management/telecom-expense-management/" TargetMode="External"/><Relationship Id="rId3"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86816" y="3677055"/>
            <a:ext cx="3282916" cy="1122059"/>
          </a:xfrm>
        </p:spPr>
        <p:txBody>
          <a:bodyPr>
            <a:normAutofit/>
          </a:bodyPr>
          <a:lstStyle/>
          <a:p>
            <a:r>
              <a:rPr lang="en-US" sz="2400" dirty="0" smtClean="0"/>
              <a:t>March 19, 2014</a:t>
            </a:r>
            <a:endParaRPr lang="en-US" sz="2400" dirty="0"/>
          </a:p>
        </p:txBody>
      </p:sp>
      <p:sp>
        <p:nvSpPr>
          <p:cNvPr id="2" name="Title 1"/>
          <p:cNvSpPr>
            <a:spLocks noGrp="1"/>
          </p:cNvSpPr>
          <p:nvPr>
            <p:ph type="title"/>
          </p:nvPr>
        </p:nvSpPr>
        <p:spPr>
          <a:xfrm>
            <a:off x="472008" y="896934"/>
            <a:ext cx="3297724" cy="2322921"/>
          </a:xfrm>
        </p:spPr>
        <p:txBody>
          <a:bodyPr>
            <a:normAutofit/>
          </a:bodyPr>
          <a:lstStyle/>
          <a:p>
            <a:r>
              <a:rPr lang="en-US" sz="4000" dirty="0" smtClean="0"/>
              <a:t>LG </a:t>
            </a:r>
            <a:r>
              <a:rPr lang="en-US" sz="4000" dirty="0" smtClean="0"/>
              <a:t>Strategic Partnership Overview</a:t>
            </a:r>
            <a:endParaRPr lang="en-US" sz="4000" dirty="0"/>
          </a:p>
        </p:txBody>
      </p:sp>
      <p:sp>
        <p:nvSpPr>
          <p:cNvPr id="8" name="Text Placeholder 4"/>
          <p:cNvSpPr txBox="1">
            <a:spLocks/>
          </p:cNvSpPr>
          <p:nvPr/>
        </p:nvSpPr>
        <p:spPr>
          <a:xfrm>
            <a:off x="472008" y="5052900"/>
            <a:ext cx="3862721" cy="1214905"/>
          </a:xfrm>
          <a:prstGeom prst="rect">
            <a:avLst/>
          </a:prstGeom>
        </p:spPr>
        <p:txBody>
          <a:bodyPr anchor="ctr" anchorCtr="0"/>
          <a:lstStyle>
            <a:lvl1pPr marL="0" indent="0" algn="l" defTabSz="457200" rtl="0" eaLnBrk="1" latinLnBrk="0" hangingPunct="1">
              <a:spcBef>
                <a:spcPct val="20000"/>
              </a:spcBef>
              <a:buFont typeface="Arial"/>
              <a:buNone/>
              <a:defRPr sz="2000" kern="1200">
                <a:solidFill>
                  <a:srgbClr val="EB2227"/>
                </a:solidFill>
                <a:latin typeface="+mn-lt"/>
                <a:ea typeface="+mn-ea"/>
                <a:cs typeface="+mn-cs"/>
              </a:defRPr>
            </a:lvl1pPr>
            <a:lvl2pPr marL="457200" indent="0" algn="l" defTabSz="457200" rtl="0" eaLnBrk="1" latinLnBrk="0" hangingPunct="1">
              <a:spcBef>
                <a:spcPct val="20000"/>
              </a:spcBef>
              <a:buFont typeface="Arial"/>
              <a:buNone/>
              <a:defRPr sz="1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6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14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14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14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solidFill>
                <a:latin typeface="+mn-lt"/>
                <a:ea typeface="+mn-ea"/>
                <a:cs typeface="+mn-cs"/>
              </a:defRPr>
            </a:lvl9pPr>
          </a:lstStyle>
          <a:p>
            <a:endParaRPr lang="en-US" sz="1800" dirty="0" smtClean="0">
              <a:solidFill>
                <a:srgbClr val="000000"/>
              </a:solidFill>
            </a:endParaRPr>
          </a:p>
        </p:txBody>
      </p:sp>
      <p:sp>
        <p:nvSpPr>
          <p:cNvPr id="5" name="Text Placeholder 4"/>
          <p:cNvSpPr>
            <a:spLocks noGrp="1"/>
          </p:cNvSpPr>
          <p:nvPr>
            <p:ph type="body" sz="quarter" idx="10"/>
          </p:nvPr>
        </p:nvSpPr>
        <p:spPr>
          <a:xfrm>
            <a:off x="457199" y="5067300"/>
            <a:ext cx="5904690" cy="1257300"/>
          </a:xfrm>
        </p:spPr>
        <p:txBody>
          <a:bodyPr>
            <a:normAutofit fontScale="85000" lnSpcReduction="20000"/>
          </a:bodyPr>
          <a:lstStyle/>
          <a:p>
            <a:r>
              <a:rPr lang="en-US" dirty="0" smtClean="0">
                <a:solidFill>
                  <a:srgbClr val="000000"/>
                </a:solidFill>
              </a:rPr>
              <a:t>Presented By:</a:t>
            </a:r>
          </a:p>
          <a:p>
            <a:r>
              <a:rPr lang="en-US" dirty="0" smtClean="0">
                <a:solidFill>
                  <a:srgbClr val="000000"/>
                </a:solidFill>
              </a:rPr>
              <a:t>Edward Hagans, Senior Director</a:t>
            </a:r>
          </a:p>
          <a:p>
            <a:r>
              <a:rPr lang="en-US" dirty="0" smtClean="0">
                <a:solidFill>
                  <a:srgbClr val="000000"/>
                </a:solidFill>
              </a:rPr>
              <a:t>WidePoint Corporation</a:t>
            </a:r>
            <a:endParaRPr lang="en-US" dirty="0">
              <a:solidFill>
                <a:srgbClr val="000000"/>
              </a:solidFill>
            </a:endParaRPr>
          </a:p>
        </p:txBody>
      </p:sp>
    </p:spTree>
    <p:extLst>
      <p:ext uri="{BB962C8B-B14F-4D97-AF65-F5344CB8AC3E}">
        <p14:creationId xmlns:p14="http://schemas.microsoft.com/office/powerpoint/2010/main" val="179680947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p:txBody>
          <a:bodyPr>
            <a:normAutofit fontScale="62500" lnSpcReduction="20000"/>
          </a:bodyPr>
          <a:lstStyle/>
          <a:p>
            <a:r>
              <a:rPr lang="en-US" dirty="0"/>
              <a:t>Dan Turissini, CTO</a:t>
            </a:r>
          </a:p>
          <a:p>
            <a:r>
              <a:rPr lang="en-US" dirty="0"/>
              <a:t>Denise Finnance, </a:t>
            </a:r>
            <a:r>
              <a:rPr lang="en-US" dirty="0" smtClean="0"/>
              <a:t>President/COO</a:t>
            </a:r>
            <a:r>
              <a:rPr lang="en-US" dirty="0"/>
              <a:t>, Cybersecurity</a:t>
            </a:r>
          </a:p>
          <a:p>
            <a:endParaRPr lang="en-US" dirty="0"/>
          </a:p>
        </p:txBody>
      </p:sp>
      <p:sp>
        <p:nvSpPr>
          <p:cNvPr id="2" name="Title 1"/>
          <p:cNvSpPr>
            <a:spLocks noGrp="1"/>
          </p:cNvSpPr>
          <p:nvPr>
            <p:ph type="title"/>
          </p:nvPr>
        </p:nvSpPr>
        <p:spPr/>
        <p:txBody>
          <a:bodyPr/>
          <a:lstStyle/>
          <a:p>
            <a:r>
              <a:rPr lang="en-US" dirty="0" smtClean="0"/>
              <a:t>Cybersecurity</a:t>
            </a:r>
            <a:endParaRPr lang="en-US" dirty="0"/>
          </a:p>
        </p:txBody>
      </p:sp>
      <p:sp>
        <p:nvSpPr>
          <p:cNvPr id="3" name="Text Placeholder 4"/>
          <p:cNvSpPr txBox="1">
            <a:spLocks/>
          </p:cNvSpPr>
          <p:nvPr/>
        </p:nvSpPr>
        <p:spPr>
          <a:xfrm>
            <a:off x="3696131" y="5621954"/>
            <a:ext cx="4848477" cy="943777"/>
          </a:xfrm>
          <a:prstGeom prst="rect">
            <a:avLst/>
          </a:prstGeom>
        </p:spPr>
        <p:txBody>
          <a:bodyPr anchor="b" anchorCtr="0"/>
          <a:lstStyle>
            <a:lvl1pPr marL="0" indent="0" algn="l" defTabSz="457200" rtl="0" eaLnBrk="1" latinLnBrk="0" hangingPunct="1">
              <a:spcBef>
                <a:spcPct val="20000"/>
              </a:spcBef>
              <a:buFont typeface="Arial"/>
              <a:buNone/>
              <a:defRPr sz="2000" kern="1200">
                <a:solidFill>
                  <a:srgbClr val="EB2227"/>
                </a:solidFill>
                <a:latin typeface="+mn-lt"/>
                <a:ea typeface="+mn-ea"/>
                <a:cs typeface="+mn-cs"/>
              </a:defRPr>
            </a:lvl1pPr>
            <a:lvl2pPr marL="457200" indent="0" algn="l" defTabSz="457200" rtl="0" eaLnBrk="1" latinLnBrk="0" hangingPunct="1">
              <a:spcBef>
                <a:spcPct val="20000"/>
              </a:spcBef>
              <a:buFont typeface="Arial"/>
              <a:buNone/>
              <a:defRPr sz="1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6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14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14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14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solidFill>
                <a:latin typeface="+mn-lt"/>
                <a:ea typeface="+mn-ea"/>
                <a:cs typeface="+mn-cs"/>
              </a:defRPr>
            </a:lvl9pPr>
          </a:lstStyle>
          <a:p>
            <a:pPr algn="r"/>
            <a:endParaRPr lang="en-US" dirty="0" smtClean="0">
              <a:solidFill>
                <a:srgbClr val="000000"/>
              </a:solidFill>
            </a:endParaRPr>
          </a:p>
        </p:txBody>
      </p:sp>
      <p:sp>
        <p:nvSpPr>
          <p:cNvPr id="5" name="Rectangle 4"/>
          <p:cNvSpPr/>
          <p:nvPr/>
        </p:nvSpPr>
        <p:spPr>
          <a:xfrm>
            <a:off x="0" y="4443215"/>
            <a:ext cx="9143999" cy="369332"/>
          </a:xfrm>
          <a:prstGeom prst="rect">
            <a:avLst/>
          </a:prstGeom>
        </p:spPr>
        <p:txBody>
          <a:bodyPr wrap="square">
            <a:spAutoFit/>
          </a:bodyPr>
          <a:lstStyle/>
          <a:p>
            <a:r>
              <a:rPr lang="en-US" b="1" dirty="0" smtClean="0">
                <a:solidFill>
                  <a:schemeClr val="bg1"/>
                </a:solidFill>
              </a:rPr>
              <a:t>Conquering Cyber Threats.  Who’s really behind that username.</a:t>
            </a:r>
            <a:endParaRPr lang="en-US" b="1" dirty="0">
              <a:solidFill>
                <a:schemeClr val="bg1"/>
              </a:solidFill>
            </a:endParaRPr>
          </a:p>
        </p:txBody>
      </p:sp>
    </p:spTree>
    <p:extLst>
      <p:ext uri="{BB962C8B-B14F-4D97-AF65-F5344CB8AC3E}">
        <p14:creationId xmlns:p14="http://schemas.microsoft.com/office/powerpoint/2010/main" val="12544997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6AACED50-60B9-4F48-95BB-5FAF8C87F041}" type="slidenum">
              <a:rPr lang="en-US" smtClean="0"/>
              <a:pPr/>
              <a:t>11</a:t>
            </a:fld>
            <a:endParaRPr lang="en-US"/>
          </a:p>
        </p:txBody>
      </p:sp>
      <p:sp>
        <p:nvSpPr>
          <p:cNvPr id="2" name="Title 1"/>
          <p:cNvSpPr>
            <a:spLocks noGrp="1"/>
          </p:cNvSpPr>
          <p:nvPr>
            <p:ph type="title"/>
          </p:nvPr>
        </p:nvSpPr>
        <p:spPr/>
        <p:txBody>
          <a:bodyPr>
            <a:normAutofit fontScale="90000"/>
          </a:bodyPr>
          <a:lstStyle/>
          <a:p>
            <a:r>
              <a:rPr lang="en-US" dirty="0" err="1" smtClean="0"/>
              <a:t>WidePoint</a:t>
            </a:r>
            <a:r>
              <a:rPr lang="en-US" dirty="0" smtClean="0"/>
              <a:t> </a:t>
            </a:r>
            <a:r>
              <a:rPr lang="en-US" dirty="0" err="1" smtClean="0"/>
              <a:t>Cybersecurity</a:t>
            </a:r>
            <a:r>
              <a:rPr lang="en-US" dirty="0" smtClean="0"/>
              <a:t> </a:t>
            </a:r>
            <a:r>
              <a:rPr lang="en-US" dirty="0" smtClean="0"/>
              <a:t>Solutions </a:t>
            </a:r>
            <a:endParaRPr lang="en-US" dirty="0"/>
          </a:p>
        </p:txBody>
      </p:sp>
      <p:sp>
        <p:nvSpPr>
          <p:cNvPr id="3" name="Content Placeholder 2"/>
          <p:cNvSpPr>
            <a:spLocks noGrp="1"/>
          </p:cNvSpPr>
          <p:nvPr>
            <p:ph idx="13"/>
          </p:nvPr>
        </p:nvSpPr>
        <p:spPr>
          <a:xfrm>
            <a:off x="457200" y="1245140"/>
            <a:ext cx="7889132" cy="5188958"/>
          </a:xfrm>
        </p:spPr>
        <p:txBody>
          <a:bodyPr>
            <a:normAutofit fontScale="62500" lnSpcReduction="20000"/>
          </a:bodyPr>
          <a:lstStyle/>
          <a:p>
            <a:endParaRPr lang="en-US" sz="2500" dirty="0" smtClean="0"/>
          </a:p>
          <a:p>
            <a:pPr lvl="1"/>
            <a:r>
              <a:rPr lang="en-US" b="1" dirty="0" smtClean="0"/>
              <a:t>Federated E-Authentication</a:t>
            </a:r>
          </a:p>
          <a:p>
            <a:pPr lvl="2"/>
            <a:r>
              <a:rPr lang="en-US" dirty="0" smtClean="0"/>
              <a:t>Cross-domain </a:t>
            </a:r>
            <a:r>
              <a:rPr lang="en-US" dirty="0"/>
              <a:t>access management gives users proper access to resources across multiple sites</a:t>
            </a:r>
            <a:r>
              <a:rPr lang="en-US" dirty="0" smtClean="0"/>
              <a:t>.</a:t>
            </a:r>
          </a:p>
          <a:p>
            <a:pPr lvl="2"/>
            <a:endParaRPr lang="en-US" dirty="0" smtClean="0"/>
          </a:p>
          <a:p>
            <a:pPr lvl="1"/>
            <a:r>
              <a:rPr lang="en-US" b="1" dirty="0" smtClean="0"/>
              <a:t>Identity Management</a:t>
            </a:r>
          </a:p>
          <a:p>
            <a:pPr lvl="2"/>
            <a:r>
              <a:rPr lang="en-US" dirty="0"/>
              <a:t>Trusted digital identities for e-commerce, online banking, and Internet-based enterprise </a:t>
            </a:r>
            <a:r>
              <a:rPr lang="en-US" dirty="0" smtClean="0"/>
              <a:t>applications</a:t>
            </a:r>
          </a:p>
          <a:p>
            <a:pPr lvl="2"/>
            <a:endParaRPr lang="en-US" dirty="0" smtClean="0"/>
          </a:p>
          <a:p>
            <a:pPr lvl="1"/>
            <a:r>
              <a:rPr lang="en-US" b="1" dirty="0" err="1" smtClean="0"/>
              <a:t>PIVotal</a:t>
            </a:r>
            <a:r>
              <a:rPr lang="en-US" b="1" dirty="0" smtClean="0"/>
              <a:t> ID</a:t>
            </a:r>
          </a:p>
          <a:p>
            <a:pPr lvl="2"/>
            <a:r>
              <a:rPr lang="en-US" b="1" dirty="0" smtClean="0"/>
              <a:t>	</a:t>
            </a:r>
            <a:r>
              <a:rPr lang="en-US" dirty="0"/>
              <a:t> Approved by the Federal Bridge and the </a:t>
            </a:r>
            <a:r>
              <a:rPr lang="en-US" dirty="0" err="1"/>
              <a:t>DoD</a:t>
            </a:r>
            <a:r>
              <a:rPr lang="en-US" dirty="0"/>
              <a:t> as an approved PIV-I provider. </a:t>
            </a:r>
            <a:endParaRPr lang="en-US" dirty="0" smtClean="0"/>
          </a:p>
          <a:p>
            <a:pPr lvl="2"/>
            <a:endParaRPr lang="en-US" b="1" dirty="0" smtClean="0"/>
          </a:p>
          <a:p>
            <a:pPr lvl="1"/>
            <a:r>
              <a:rPr lang="en-US" b="1" dirty="0"/>
              <a:t>Access Management </a:t>
            </a:r>
            <a:r>
              <a:rPr lang="en-US" b="1" dirty="0" smtClean="0"/>
              <a:t>and Data </a:t>
            </a:r>
            <a:r>
              <a:rPr lang="en-US" b="1" dirty="0"/>
              <a:t>Protection </a:t>
            </a:r>
          </a:p>
          <a:p>
            <a:pPr lvl="2"/>
            <a:r>
              <a:rPr lang="en-US" dirty="0" smtClean="0"/>
              <a:t>Give </a:t>
            </a:r>
            <a:r>
              <a:rPr lang="en-US" dirty="0"/>
              <a:t>your users proper access and permissions regardless of what device they’re using or where they are. </a:t>
            </a:r>
            <a:endParaRPr lang="en-US" dirty="0" smtClean="0"/>
          </a:p>
          <a:p>
            <a:pPr lvl="2"/>
            <a:endParaRPr lang="en-US" dirty="0" smtClean="0"/>
          </a:p>
          <a:p>
            <a:pPr lvl="1"/>
            <a:r>
              <a:rPr lang="en-US" b="1" dirty="0" smtClean="0"/>
              <a:t>Digital Certificates and Credentials (Cert on Device)</a:t>
            </a:r>
          </a:p>
          <a:p>
            <a:pPr lvl="2"/>
            <a:r>
              <a:rPr lang="en-US" dirty="0"/>
              <a:t>ECA and ACES digital certificates for conducting business with the government and access to online services. </a:t>
            </a:r>
            <a:endParaRPr lang="en-US" dirty="0" smtClean="0"/>
          </a:p>
          <a:p>
            <a:pPr lvl="2"/>
            <a:endParaRPr lang="en-US" dirty="0" smtClean="0"/>
          </a:p>
          <a:p>
            <a:r>
              <a:rPr lang="en-US" b="1" dirty="0" smtClean="0">
                <a:solidFill>
                  <a:schemeClr val="accent5"/>
                </a:solidFill>
              </a:rPr>
              <a:t>WidePoint is “Trusted”</a:t>
            </a:r>
          </a:p>
        </p:txBody>
      </p:sp>
      <p:pic>
        <p:nvPicPr>
          <p:cNvPr id="9" name="Picture 8" descr="cloud_ico_p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7808" y="3210128"/>
            <a:ext cx="1177047" cy="963039"/>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p:cNvSpPr>
            <a:spLocks noGrp="1"/>
          </p:cNvSpPr>
          <p:nvPr>
            <p:ph type="sldNum" sz="quarter" idx="12"/>
          </p:nvPr>
        </p:nvSpPr>
        <p:spPr/>
        <p:txBody>
          <a:bodyPr/>
          <a:lstStyle/>
          <a:p>
            <a:fld id="{87081E1F-59EB-4143-97E5-C46A83090417}" type="slidenum">
              <a:rPr lang="en-US" smtClean="0"/>
              <a:pPr/>
              <a:t>12</a:t>
            </a:fld>
            <a:endParaRPr lang="en-US" dirty="0"/>
          </a:p>
        </p:txBody>
      </p:sp>
      <p:sp>
        <p:nvSpPr>
          <p:cNvPr id="36866" name="Rectangle 6"/>
          <p:cNvSpPr>
            <a:spLocks noGrp="1" noChangeArrowheads="1"/>
          </p:cNvSpPr>
          <p:nvPr>
            <p:ph type="title"/>
          </p:nvPr>
        </p:nvSpPr>
        <p:spPr/>
        <p:txBody>
          <a:bodyPr>
            <a:normAutofit fontScale="90000"/>
          </a:bodyPr>
          <a:lstStyle/>
          <a:p>
            <a:r>
              <a:rPr lang="en-US" smtClean="0"/>
              <a:t>Federated Identity for Cybersecurity</a:t>
            </a:r>
            <a:endParaRPr lang="en-US" dirty="0" smtClean="0"/>
          </a:p>
        </p:txBody>
      </p:sp>
      <p:sp>
        <p:nvSpPr>
          <p:cNvPr id="36867" name="Rectangle 7"/>
          <p:cNvSpPr>
            <a:spLocks noGrp="1" noChangeArrowheads="1"/>
          </p:cNvSpPr>
          <p:nvPr>
            <p:ph idx="13"/>
          </p:nvPr>
        </p:nvSpPr>
        <p:spPr>
          <a:xfrm>
            <a:off x="446335" y="1177047"/>
            <a:ext cx="8229600" cy="4526280"/>
          </a:xfrm>
        </p:spPr>
        <p:txBody>
          <a:bodyPr>
            <a:normAutofit fontScale="77500" lnSpcReduction="20000"/>
          </a:bodyPr>
          <a:lstStyle/>
          <a:p>
            <a:r>
              <a:rPr lang="en-US" sz="2500" dirty="0" smtClean="0"/>
              <a:t>Federated identity provides a strong, biometrically enabled electronic identity credential, that can be readily electronically validated by any Federal logical/physical access point that allows the decision maker or databases to make a local specific privilege and/or authorized ACCESS decision confident in:</a:t>
            </a:r>
          </a:p>
          <a:p>
            <a:endParaRPr lang="en-US" sz="2500" dirty="0" smtClean="0"/>
          </a:p>
          <a:p>
            <a:pPr marL="971550" lvl="1" indent="-514350">
              <a:buFont typeface="+mj-lt"/>
              <a:buAutoNum type="arabicPeriod"/>
            </a:pPr>
            <a:r>
              <a:rPr lang="en-US" b="1" dirty="0"/>
              <a:t>T</a:t>
            </a:r>
            <a:r>
              <a:rPr lang="en-US" b="1" dirty="0" smtClean="0"/>
              <a:t>he identity of the person attempting access;</a:t>
            </a:r>
          </a:p>
          <a:p>
            <a:pPr marL="971550" lvl="1" indent="-514350">
              <a:buFont typeface="+mj-lt"/>
              <a:buAutoNum type="arabicPeriod"/>
            </a:pPr>
            <a:r>
              <a:rPr lang="en-US" b="1" dirty="0"/>
              <a:t>T</a:t>
            </a:r>
            <a:r>
              <a:rPr lang="en-US" b="1" dirty="0" smtClean="0"/>
              <a:t>he identity of the device attempting access;</a:t>
            </a:r>
          </a:p>
          <a:p>
            <a:pPr marL="971550" lvl="1" indent="-514350">
              <a:buFont typeface="+mj-lt"/>
              <a:buAutoNum type="arabicPeriod"/>
            </a:pPr>
            <a:r>
              <a:rPr lang="en-US" b="1" dirty="0"/>
              <a:t>T</a:t>
            </a:r>
            <a:r>
              <a:rPr lang="en-US" b="1" dirty="0" smtClean="0"/>
              <a:t>he identity of vetted organization that they represent;</a:t>
            </a:r>
          </a:p>
          <a:p>
            <a:pPr marL="971550" lvl="1" indent="-514350">
              <a:buFont typeface="+mj-lt"/>
              <a:buAutoNum type="arabicPeriod"/>
            </a:pPr>
            <a:r>
              <a:rPr lang="en-US" b="1" dirty="0"/>
              <a:t>T</a:t>
            </a:r>
            <a:r>
              <a:rPr lang="en-US" b="1" dirty="0" smtClean="0"/>
              <a:t>hat the organization and the individual have a legal relationship to do business with the federal government; and,</a:t>
            </a:r>
          </a:p>
          <a:p>
            <a:pPr marL="971550" lvl="1" indent="-514350">
              <a:buFont typeface="+mj-lt"/>
              <a:buAutoNum type="arabicPeriod"/>
            </a:pPr>
            <a:r>
              <a:rPr lang="en-US" b="1" dirty="0"/>
              <a:t>T</a:t>
            </a:r>
            <a:r>
              <a:rPr lang="en-US" b="1" dirty="0" smtClean="0"/>
              <a:t>hat the individual has been vetted in person and has undergone a background investigation consistent with defined levels.</a:t>
            </a:r>
          </a:p>
        </p:txBody>
      </p:sp>
      <p:sp>
        <p:nvSpPr>
          <p:cNvPr id="36868" name="AutoShape 1031"/>
          <p:cNvSpPr>
            <a:spLocks noChangeArrowheads="1"/>
          </p:cNvSpPr>
          <p:nvPr/>
        </p:nvSpPr>
        <p:spPr bwMode="auto">
          <a:xfrm>
            <a:off x="888570" y="5519648"/>
            <a:ext cx="7086600" cy="685800"/>
          </a:xfrm>
          <a:prstGeom prst="roundRect">
            <a:avLst>
              <a:gd name="adj" fmla="val 0"/>
            </a:avLst>
          </a:prstGeom>
          <a:solidFill>
            <a:srgbClr val="257AAF"/>
          </a:solidFill>
          <a:ln w="9525">
            <a:noFill/>
            <a:round/>
            <a:headEnd/>
            <a:tailEnd/>
          </a:ln>
        </p:spPr>
        <p:txBody>
          <a:bodyPr anchor="ctr">
            <a:prstTxWarp prst="textNoShape">
              <a:avLst/>
            </a:prstTxWarp>
          </a:bodyPr>
          <a:lstStyle/>
          <a:p>
            <a:pPr algn="ctr" eaLnBrk="0" hangingPunct="0"/>
            <a:r>
              <a:rPr lang="en-US" sz="2000" b="1" dirty="0">
                <a:solidFill>
                  <a:schemeClr val="bg1"/>
                </a:solidFill>
                <a:ea typeface="ＭＳ Ｐゴシック" pitchFamily="-65" charset="-128"/>
                <a:cs typeface="ＭＳ Ｐゴシック" pitchFamily="-65" charset="-128"/>
              </a:rPr>
              <a:t>Credential assures you are who you say you are,</a:t>
            </a:r>
          </a:p>
          <a:p>
            <a:pPr algn="ctr" eaLnBrk="0" hangingPunct="0"/>
            <a:r>
              <a:rPr lang="en-US" sz="2000" b="1" dirty="0" smtClean="0">
                <a:solidFill>
                  <a:schemeClr val="bg1"/>
                </a:solidFill>
                <a:ea typeface="ＭＳ Ｐゴシック" pitchFamily="-65" charset="-128"/>
                <a:cs typeface="ＭＳ Ｐゴシック" pitchFamily="-65" charset="-128"/>
              </a:rPr>
              <a:t>confirm </a:t>
            </a:r>
            <a:r>
              <a:rPr lang="en-US" sz="2000" b="1" dirty="0">
                <a:solidFill>
                  <a:schemeClr val="bg1"/>
                </a:solidFill>
                <a:ea typeface="ＭＳ Ｐゴシック" pitchFamily="-65" charset="-128"/>
                <a:cs typeface="ＭＳ Ｐゴシック" pitchFamily="-65" charset="-128"/>
              </a:rPr>
              <a:t>what holder is permitted to access!</a:t>
            </a:r>
          </a:p>
        </p:txBody>
      </p:sp>
    </p:spTree>
    <p:extLst>
      <p:ext uri="{BB962C8B-B14F-4D97-AF65-F5344CB8AC3E}">
        <p14:creationId xmlns:p14="http://schemas.microsoft.com/office/powerpoint/2010/main" val="341842140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74"/>
          <p:cNvGrpSpPr>
            <a:grpSpLocks/>
          </p:cNvGrpSpPr>
          <p:nvPr/>
        </p:nvGrpSpPr>
        <p:grpSpPr bwMode="auto">
          <a:xfrm>
            <a:off x="5661024" y="1298801"/>
            <a:ext cx="3479800" cy="2735263"/>
            <a:chOff x="4682069" y="2192864"/>
            <a:chExt cx="3479797" cy="9343845"/>
          </a:xfrm>
        </p:grpSpPr>
        <p:sp>
          <p:nvSpPr>
            <p:cNvPr id="576" name="AutoShape 202"/>
            <p:cNvSpPr>
              <a:spLocks noChangeArrowheads="1"/>
            </p:cNvSpPr>
            <p:nvPr/>
          </p:nvSpPr>
          <p:spPr bwMode="auto">
            <a:xfrm>
              <a:off x="4682069" y="2192864"/>
              <a:ext cx="3479797" cy="5850448"/>
            </a:xfrm>
            <a:prstGeom prst="roundRect">
              <a:avLst>
                <a:gd name="adj" fmla="val 16667"/>
              </a:avLst>
            </a:prstGeom>
            <a:solidFill>
              <a:schemeClr val="bg2">
                <a:lumMod val="20000"/>
                <a:lumOff val="80000"/>
              </a:schemeClr>
            </a:solidFill>
            <a:ln w="9525">
              <a:solidFill>
                <a:schemeClr val="bg2">
                  <a:lumMod val="20000"/>
                  <a:lumOff val="80000"/>
                </a:schemeClr>
              </a:solidFill>
              <a:prstDash val="dash"/>
              <a:round/>
              <a:headEnd/>
              <a:tailEnd/>
            </a:ln>
          </p:spPr>
          <p:txBody>
            <a:bodyPr wrap="none" anchor="ctr">
              <a:prstTxWarp prst="textNoShape">
                <a:avLst/>
              </a:prstTxWarp>
            </a:bodyPr>
            <a:lstStyle/>
            <a:p>
              <a:pPr algn="ctr">
                <a:defRPr/>
              </a:pPr>
              <a:endParaRPr lang="en-US">
                <a:solidFill>
                  <a:srgbClr val="000080"/>
                </a:solidFill>
                <a:latin typeface="Arial" pitchFamily="-1" charset="0"/>
              </a:endParaRPr>
            </a:p>
          </p:txBody>
        </p:sp>
        <p:sp>
          <p:nvSpPr>
            <p:cNvPr id="41158" name="Text Box 203"/>
            <p:cNvSpPr txBox="1">
              <a:spLocks noChangeArrowheads="1"/>
            </p:cNvSpPr>
            <p:nvPr/>
          </p:nvSpPr>
          <p:spPr bwMode="auto">
            <a:xfrm>
              <a:off x="4809055" y="2273846"/>
              <a:ext cx="2875043" cy="769776"/>
            </a:xfrm>
            <a:prstGeom prst="rect">
              <a:avLst/>
            </a:prstGeom>
            <a:noFill/>
            <a:ln w="9525">
              <a:noFill/>
              <a:miter lim="800000"/>
              <a:headEnd/>
              <a:tailEnd/>
            </a:ln>
          </p:spPr>
          <p:txBody>
            <a:bodyPr>
              <a:prstTxWarp prst="textNoShape">
                <a:avLst/>
              </a:prstTxWarp>
              <a:spAutoFit/>
            </a:bodyPr>
            <a:lstStyle/>
            <a:p>
              <a:r>
                <a:rPr lang="en-US" sz="1000" b="1" i="1" dirty="0">
                  <a:solidFill>
                    <a:srgbClr val="FF6600"/>
                  </a:solidFill>
                </a:rPr>
                <a:t>Bridge to Bridge</a:t>
              </a:r>
            </a:p>
          </p:txBody>
        </p:sp>
        <p:sp>
          <p:nvSpPr>
            <p:cNvPr id="578" name="AutoShape 202"/>
            <p:cNvSpPr>
              <a:spLocks noChangeArrowheads="1"/>
            </p:cNvSpPr>
            <p:nvPr/>
          </p:nvSpPr>
          <p:spPr bwMode="auto">
            <a:xfrm>
              <a:off x="5698068" y="6246992"/>
              <a:ext cx="2463798" cy="5289717"/>
            </a:xfrm>
            <a:prstGeom prst="roundRect">
              <a:avLst>
                <a:gd name="adj" fmla="val 16667"/>
              </a:avLst>
            </a:prstGeom>
            <a:solidFill>
              <a:schemeClr val="bg2">
                <a:lumMod val="20000"/>
                <a:lumOff val="80000"/>
              </a:schemeClr>
            </a:solidFill>
            <a:ln w="9525">
              <a:solidFill>
                <a:schemeClr val="bg2">
                  <a:lumMod val="20000"/>
                  <a:lumOff val="80000"/>
                </a:schemeClr>
              </a:solidFill>
              <a:prstDash val="dash"/>
              <a:round/>
              <a:headEnd/>
              <a:tailEnd/>
            </a:ln>
          </p:spPr>
          <p:txBody>
            <a:bodyPr wrap="none" anchor="ctr">
              <a:prstTxWarp prst="textNoShape">
                <a:avLst/>
              </a:prstTxWarp>
            </a:bodyPr>
            <a:lstStyle/>
            <a:p>
              <a:pPr algn="ctr">
                <a:defRPr/>
              </a:pPr>
              <a:endParaRPr lang="en-US">
                <a:solidFill>
                  <a:srgbClr val="000080"/>
                </a:solidFill>
                <a:latin typeface="Arial" pitchFamily="-1" charset="0"/>
              </a:endParaRPr>
            </a:p>
          </p:txBody>
        </p:sp>
      </p:grpSp>
      <p:sp>
        <p:nvSpPr>
          <p:cNvPr id="574" name="AutoShape 206"/>
          <p:cNvSpPr>
            <a:spLocks noChangeArrowheads="1"/>
          </p:cNvSpPr>
          <p:nvPr/>
        </p:nvSpPr>
        <p:spPr bwMode="auto">
          <a:xfrm>
            <a:off x="3467099" y="1298801"/>
            <a:ext cx="2168525" cy="1066800"/>
          </a:xfrm>
          <a:prstGeom prst="roundRect">
            <a:avLst>
              <a:gd name="adj" fmla="val 16667"/>
            </a:avLst>
          </a:prstGeom>
          <a:solidFill>
            <a:schemeClr val="tx2">
              <a:lumMod val="20000"/>
              <a:lumOff val="80000"/>
            </a:schemeClr>
          </a:solidFill>
          <a:ln w="9525">
            <a:noFill/>
            <a:round/>
            <a:headEnd/>
            <a:tailEnd/>
          </a:ln>
        </p:spPr>
        <p:txBody>
          <a:bodyPr wrap="none">
            <a:prstTxWarp prst="textNoShape">
              <a:avLst/>
            </a:prstTxWarp>
          </a:bodyPr>
          <a:lstStyle/>
          <a:p>
            <a:pPr algn="ctr">
              <a:defRPr/>
            </a:pPr>
            <a:r>
              <a:rPr lang="en-US" sz="800" b="1" dirty="0">
                <a:latin typeface="Arial" pitchFamily="-1" charset="0"/>
              </a:rPr>
              <a:t>Citizen to Government </a:t>
            </a:r>
            <a:r>
              <a:rPr lang="en-US" sz="800" b="1" dirty="0" err="1">
                <a:latin typeface="Arial" pitchFamily="-1" charset="0"/>
              </a:rPr>
              <a:t>CAs</a:t>
            </a:r>
            <a:endParaRPr lang="en-US" sz="800" b="1" dirty="0">
              <a:latin typeface="Arial" pitchFamily="-1" charset="0"/>
            </a:endParaRPr>
          </a:p>
        </p:txBody>
      </p:sp>
      <p:sp>
        <p:nvSpPr>
          <p:cNvPr id="40964" name="AutoShape 206"/>
          <p:cNvSpPr>
            <a:spLocks noChangeArrowheads="1"/>
          </p:cNvSpPr>
          <p:nvPr/>
        </p:nvSpPr>
        <p:spPr bwMode="auto">
          <a:xfrm>
            <a:off x="3525836" y="5591401"/>
            <a:ext cx="4225925" cy="1244600"/>
          </a:xfrm>
          <a:prstGeom prst="roundRect">
            <a:avLst>
              <a:gd name="adj" fmla="val 16667"/>
            </a:avLst>
          </a:prstGeom>
          <a:solidFill>
            <a:srgbClr val="E2BEFF"/>
          </a:solidFill>
          <a:ln w="9525">
            <a:noFill/>
            <a:round/>
            <a:headEnd/>
            <a:tailEnd/>
          </a:ln>
        </p:spPr>
        <p:txBody>
          <a:bodyPr wrap="none" anchor="b">
            <a:prstTxWarp prst="textNoShape">
              <a:avLst/>
            </a:prstTxWarp>
          </a:bodyPr>
          <a:lstStyle/>
          <a:p>
            <a:pPr algn="ctr"/>
            <a:r>
              <a:rPr lang="en-US" sz="800" b="1"/>
              <a:t>Government Legacy CAs</a:t>
            </a:r>
          </a:p>
        </p:txBody>
      </p:sp>
      <p:grpSp>
        <p:nvGrpSpPr>
          <p:cNvPr id="3" name="Group 565"/>
          <p:cNvGrpSpPr>
            <a:grpSpLocks/>
          </p:cNvGrpSpPr>
          <p:nvPr/>
        </p:nvGrpSpPr>
        <p:grpSpPr bwMode="auto">
          <a:xfrm>
            <a:off x="5483224" y="2992664"/>
            <a:ext cx="1108075" cy="1143000"/>
            <a:chOff x="4682069" y="2192867"/>
            <a:chExt cx="3361264" cy="5291665"/>
          </a:xfrm>
        </p:grpSpPr>
        <p:sp>
          <p:nvSpPr>
            <p:cNvPr id="41155" name="AutoShape 202"/>
            <p:cNvSpPr>
              <a:spLocks noChangeArrowheads="1"/>
            </p:cNvSpPr>
            <p:nvPr/>
          </p:nvSpPr>
          <p:spPr bwMode="auto">
            <a:xfrm>
              <a:off x="4682069" y="2192867"/>
              <a:ext cx="3361264" cy="5291665"/>
            </a:xfrm>
            <a:prstGeom prst="roundRect">
              <a:avLst>
                <a:gd name="adj" fmla="val 16667"/>
              </a:avLst>
            </a:prstGeom>
            <a:solidFill>
              <a:srgbClr val="CCFFCC"/>
            </a:solidFill>
            <a:ln w="9525">
              <a:solidFill>
                <a:srgbClr val="CCFFCC"/>
              </a:solidFill>
              <a:prstDash val="dash"/>
              <a:round/>
              <a:headEnd/>
              <a:tailEnd/>
            </a:ln>
          </p:spPr>
          <p:txBody>
            <a:bodyPr wrap="none" anchor="ctr">
              <a:prstTxWarp prst="textNoShape">
                <a:avLst/>
              </a:prstTxWarp>
            </a:bodyPr>
            <a:lstStyle/>
            <a:p>
              <a:pPr algn="ctr"/>
              <a:endParaRPr lang="en-US">
                <a:solidFill>
                  <a:srgbClr val="000080"/>
                </a:solidFill>
              </a:endParaRPr>
            </a:p>
          </p:txBody>
        </p:sp>
        <p:sp>
          <p:nvSpPr>
            <p:cNvPr id="41156" name="Text Box 203"/>
            <p:cNvSpPr txBox="1">
              <a:spLocks noChangeArrowheads="1"/>
            </p:cNvSpPr>
            <p:nvPr/>
          </p:nvSpPr>
          <p:spPr bwMode="auto">
            <a:xfrm>
              <a:off x="4809056" y="2273846"/>
              <a:ext cx="2144133" cy="1139947"/>
            </a:xfrm>
            <a:prstGeom prst="rect">
              <a:avLst/>
            </a:prstGeom>
            <a:noFill/>
            <a:ln w="9525">
              <a:noFill/>
              <a:miter lim="800000"/>
              <a:headEnd/>
              <a:tailEnd/>
            </a:ln>
          </p:spPr>
          <p:txBody>
            <a:bodyPr>
              <a:prstTxWarp prst="textNoShape">
                <a:avLst/>
              </a:prstTxWarp>
              <a:spAutoFit/>
            </a:bodyPr>
            <a:lstStyle/>
            <a:p>
              <a:r>
                <a:rPr lang="en-US" sz="1000" b="1" i="1">
                  <a:solidFill>
                    <a:srgbClr val="FF6600"/>
                  </a:solidFill>
                </a:rPr>
                <a:t>PIV-I NFI</a:t>
              </a:r>
            </a:p>
          </p:txBody>
        </p:sp>
      </p:grpSp>
      <p:sp>
        <p:nvSpPr>
          <p:cNvPr id="40966" name="AutoShape 202"/>
          <p:cNvSpPr>
            <a:spLocks noChangeArrowheads="1"/>
          </p:cNvSpPr>
          <p:nvPr/>
        </p:nvSpPr>
        <p:spPr bwMode="auto">
          <a:xfrm>
            <a:off x="80961" y="1298801"/>
            <a:ext cx="3360738" cy="5453063"/>
          </a:xfrm>
          <a:prstGeom prst="roundRect">
            <a:avLst>
              <a:gd name="adj" fmla="val 16667"/>
            </a:avLst>
          </a:prstGeom>
          <a:solidFill>
            <a:srgbClr val="FFCC66"/>
          </a:solidFill>
          <a:ln w="9525">
            <a:solidFill>
              <a:srgbClr val="FFCC66"/>
            </a:solidFill>
            <a:prstDash val="dash"/>
            <a:round/>
            <a:headEnd/>
            <a:tailEnd/>
          </a:ln>
        </p:spPr>
        <p:txBody>
          <a:bodyPr wrap="none" anchor="ctr">
            <a:prstTxWarp prst="textNoShape">
              <a:avLst/>
            </a:prstTxWarp>
          </a:bodyPr>
          <a:lstStyle/>
          <a:p>
            <a:pPr algn="ctr"/>
            <a:endParaRPr lang="en-US">
              <a:solidFill>
                <a:srgbClr val="000080"/>
              </a:solidFill>
            </a:endParaRPr>
          </a:p>
        </p:txBody>
      </p:sp>
      <p:sp>
        <p:nvSpPr>
          <p:cNvPr id="40967" name="AutoShape 206"/>
          <p:cNvSpPr>
            <a:spLocks noChangeArrowheads="1"/>
          </p:cNvSpPr>
          <p:nvPr/>
        </p:nvSpPr>
        <p:spPr bwMode="auto">
          <a:xfrm>
            <a:off x="6913561" y="4049939"/>
            <a:ext cx="1617663" cy="2125662"/>
          </a:xfrm>
          <a:prstGeom prst="roundRect">
            <a:avLst>
              <a:gd name="adj" fmla="val 16667"/>
            </a:avLst>
          </a:prstGeom>
          <a:solidFill>
            <a:schemeClr val="accent1">
              <a:alpha val="50195"/>
            </a:schemeClr>
          </a:solidFill>
          <a:ln w="9525">
            <a:solidFill>
              <a:schemeClr val="accent1"/>
            </a:solidFill>
            <a:round/>
            <a:headEnd/>
            <a:tailEnd/>
          </a:ln>
        </p:spPr>
        <p:txBody>
          <a:bodyPr wrap="none">
            <a:prstTxWarp prst="textNoShape">
              <a:avLst/>
            </a:prstTxWarp>
          </a:bodyPr>
          <a:lstStyle/>
          <a:p>
            <a:pPr algn="ctr"/>
            <a:r>
              <a:rPr lang="en-US" sz="800" b="1"/>
              <a:t>Shared Service Providers</a:t>
            </a:r>
            <a:endParaRPr lang="en-US" sz="800"/>
          </a:p>
        </p:txBody>
      </p:sp>
      <p:sp>
        <p:nvSpPr>
          <p:cNvPr id="40968" name="Oval 193" descr="5%"/>
          <p:cNvSpPr>
            <a:spLocks noChangeArrowheads="1"/>
          </p:cNvSpPr>
          <p:nvPr/>
        </p:nvSpPr>
        <p:spPr bwMode="auto">
          <a:xfrm>
            <a:off x="131761" y="2957739"/>
            <a:ext cx="1963738" cy="1127125"/>
          </a:xfrm>
          <a:prstGeom prst="ellipse">
            <a:avLst/>
          </a:prstGeom>
          <a:pattFill prst="pct5">
            <a:fgClr>
              <a:srgbClr val="000080"/>
            </a:fgClr>
            <a:bgClr>
              <a:srgbClr val="FFFFFF"/>
            </a:bgClr>
          </a:pattFill>
          <a:ln w="9525">
            <a:solidFill>
              <a:srgbClr val="000080"/>
            </a:solidFill>
            <a:prstDash val="dash"/>
            <a:round/>
            <a:headEnd/>
            <a:tailEnd/>
          </a:ln>
        </p:spPr>
        <p:txBody>
          <a:bodyPr wrap="none" anchor="ctr">
            <a:prstTxWarp prst="textNoShape">
              <a:avLst/>
            </a:prstTxWarp>
          </a:bodyPr>
          <a:lstStyle/>
          <a:p>
            <a:endParaRPr lang="en-US"/>
          </a:p>
        </p:txBody>
      </p:sp>
      <p:sp>
        <p:nvSpPr>
          <p:cNvPr id="40969" name="Rectangle 2"/>
          <p:cNvSpPr>
            <a:spLocks noGrp="1" noChangeArrowheads="1"/>
          </p:cNvSpPr>
          <p:nvPr>
            <p:ph type="title"/>
          </p:nvPr>
        </p:nvSpPr>
        <p:spPr/>
        <p:txBody>
          <a:bodyPr>
            <a:noAutofit/>
          </a:bodyPr>
          <a:lstStyle/>
          <a:p>
            <a:r>
              <a:rPr lang="en-US" sz="3200" dirty="0" smtClean="0"/>
              <a:t>WidePoint’s Federal Cross-Certifications</a:t>
            </a:r>
          </a:p>
        </p:txBody>
      </p:sp>
      <p:sp>
        <p:nvSpPr>
          <p:cNvPr id="40970" name="Slide Number Placeholder 3"/>
          <p:cNvSpPr txBox="1">
            <a:spLocks noGrp="1"/>
          </p:cNvSpPr>
          <p:nvPr/>
        </p:nvSpPr>
        <p:spPr bwMode="auto">
          <a:xfrm>
            <a:off x="7413624" y="6329589"/>
            <a:ext cx="1209675" cy="323850"/>
          </a:xfrm>
          <a:prstGeom prst="rect">
            <a:avLst/>
          </a:prstGeom>
          <a:noFill/>
          <a:ln w="9525">
            <a:noFill/>
            <a:miter lim="800000"/>
            <a:headEnd/>
            <a:tailEnd/>
          </a:ln>
        </p:spPr>
        <p:txBody>
          <a:bodyPr>
            <a:prstTxWarp prst="textNoShape">
              <a:avLst/>
            </a:prstTxWarp>
          </a:bodyPr>
          <a:lstStyle/>
          <a:p>
            <a:pPr algn="ctr"/>
            <a:endParaRPr lang="en-US" sz="1200" b="1"/>
          </a:p>
        </p:txBody>
      </p:sp>
      <p:sp>
        <p:nvSpPr>
          <p:cNvPr id="40971" name="Oval 8"/>
          <p:cNvSpPr>
            <a:spLocks noChangeArrowheads="1"/>
          </p:cNvSpPr>
          <p:nvPr/>
        </p:nvSpPr>
        <p:spPr bwMode="auto">
          <a:xfrm>
            <a:off x="4202111" y="3238726"/>
            <a:ext cx="755650" cy="685800"/>
          </a:xfrm>
          <a:prstGeom prst="ellipse">
            <a:avLst/>
          </a:prstGeom>
          <a:solidFill>
            <a:srgbClr val="E6E6E6"/>
          </a:solidFill>
          <a:ln w="9525">
            <a:solidFill>
              <a:schemeClr val="tx1"/>
            </a:solidFill>
            <a:round/>
            <a:headEnd/>
            <a:tailEnd/>
          </a:ln>
        </p:spPr>
        <p:txBody>
          <a:bodyPr wrap="none" anchor="ctr">
            <a:prstTxWarp prst="textNoShape">
              <a:avLst/>
            </a:prstTxWarp>
          </a:bodyPr>
          <a:lstStyle/>
          <a:p>
            <a:pPr algn="ctr"/>
            <a:r>
              <a:rPr lang="en-US" sz="1200"/>
              <a:t>FBCA</a:t>
            </a:r>
          </a:p>
          <a:p>
            <a:pPr algn="ctr"/>
            <a:r>
              <a:rPr lang="en-US" sz="1200"/>
              <a:t>Bridge</a:t>
            </a:r>
          </a:p>
        </p:txBody>
      </p:sp>
      <p:sp>
        <p:nvSpPr>
          <p:cNvPr id="40972" name="Oval 11"/>
          <p:cNvSpPr>
            <a:spLocks noChangeArrowheads="1"/>
          </p:cNvSpPr>
          <p:nvPr/>
        </p:nvSpPr>
        <p:spPr bwMode="auto">
          <a:xfrm>
            <a:off x="841374" y="3035526"/>
            <a:ext cx="220662" cy="185738"/>
          </a:xfrm>
          <a:prstGeom prst="ellipse">
            <a:avLst/>
          </a:prstGeom>
          <a:solidFill>
            <a:srgbClr val="E6E6E6"/>
          </a:solidFill>
          <a:ln w="9525">
            <a:solidFill>
              <a:schemeClr val="tx1"/>
            </a:solidFill>
            <a:round/>
            <a:headEnd/>
            <a:tailEnd/>
          </a:ln>
        </p:spPr>
        <p:txBody>
          <a:bodyPr wrap="none" anchor="ctr">
            <a:prstTxWarp prst="textNoShape">
              <a:avLst/>
            </a:prstTxWarp>
          </a:bodyPr>
          <a:lstStyle/>
          <a:p>
            <a:endParaRPr lang="en-US"/>
          </a:p>
        </p:txBody>
      </p:sp>
      <p:sp>
        <p:nvSpPr>
          <p:cNvPr id="40973" name="Oval 12"/>
          <p:cNvSpPr>
            <a:spLocks noChangeArrowheads="1"/>
          </p:cNvSpPr>
          <p:nvPr/>
        </p:nvSpPr>
        <p:spPr bwMode="auto">
          <a:xfrm>
            <a:off x="841374" y="3289526"/>
            <a:ext cx="220662" cy="185738"/>
          </a:xfrm>
          <a:prstGeom prst="ellipse">
            <a:avLst/>
          </a:prstGeom>
          <a:solidFill>
            <a:srgbClr val="E6E6E6"/>
          </a:solidFill>
          <a:ln w="9525">
            <a:solidFill>
              <a:schemeClr val="tx1"/>
            </a:solidFill>
            <a:round/>
            <a:headEnd/>
            <a:tailEnd/>
          </a:ln>
        </p:spPr>
        <p:txBody>
          <a:bodyPr wrap="none" anchor="ctr">
            <a:prstTxWarp prst="textNoShape">
              <a:avLst/>
            </a:prstTxWarp>
          </a:bodyPr>
          <a:lstStyle/>
          <a:p>
            <a:endParaRPr lang="en-US"/>
          </a:p>
        </p:txBody>
      </p:sp>
      <p:sp>
        <p:nvSpPr>
          <p:cNvPr id="40974" name="Oval 13"/>
          <p:cNvSpPr>
            <a:spLocks noChangeArrowheads="1"/>
          </p:cNvSpPr>
          <p:nvPr/>
        </p:nvSpPr>
        <p:spPr bwMode="auto">
          <a:xfrm>
            <a:off x="841374" y="3541939"/>
            <a:ext cx="220662" cy="185737"/>
          </a:xfrm>
          <a:prstGeom prst="ellipse">
            <a:avLst/>
          </a:prstGeom>
          <a:solidFill>
            <a:srgbClr val="E6E6E6"/>
          </a:solidFill>
          <a:ln w="9525">
            <a:solidFill>
              <a:schemeClr val="tx1"/>
            </a:solidFill>
            <a:round/>
            <a:headEnd/>
            <a:tailEnd/>
          </a:ln>
        </p:spPr>
        <p:txBody>
          <a:bodyPr wrap="none" anchor="ctr">
            <a:prstTxWarp prst="textNoShape">
              <a:avLst/>
            </a:prstTxWarp>
          </a:bodyPr>
          <a:lstStyle/>
          <a:p>
            <a:endParaRPr lang="en-US"/>
          </a:p>
        </p:txBody>
      </p:sp>
      <p:sp>
        <p:nvSpPr>
          <p:cNvPr id="40975" name="Oval 14"/>
          <p:cNvSpPr>
            <a:spLocks noChangeArrowheads="1"/>
          </p:cNvSpPr>
          <p:nvPr/>
        </p:nvSpPr>
        <p:spPr bwMode="auto">
          <a:xfrm>
            <a:off x="841374" y="3795939"/>
            <a:ext cx="220662" cy="185737"/>
          </a:xfrm>
          <a:prstGeom prst="ellipse">
            <a:avLst/>
          </a:prstGeom>
          <a:solidFill>
            <a:srgbClr val="E6E6E6"/>
          </a:solidFill>
          <a:ln w="9525">
            <a:solidFill>
              <a:schemeClr val="tx1"/>
            </a:solidFill>
            <a:round/>
            <a:headEnd/>
            <a:tailEnd/>
          </a:ln>
        </p:spPr>
        <p:txBody>
          <a:bodyPr wrap="none" anchor="ctr">
            <a:prstTxWarp prst="textNoShape">
              <a:avLst/>
            </a:prstTxWarp>
          </a:bodyPr>
          <a:lstStyle/>
          <a:p>
            <a:endParaRPr lang="en-US"/>
          </a:p>
        </p:txBody>
      </p:sp>
      <p:sp>
        <p:nvSpPr>
          <p:cNvPr id="40976" name="Oval 16"/>
          <p:cNvSpPr>
            <a:spLocks noChangeArrowheads="1"/>
          </p:cNvSpPr>
          <p:nvPr/>
        </p:nvSpPr>
        <p:spPr bwMode="auto">
          <a:xfrm>
            <a:off x="1755774" y="2208439"/>
            <a:ext cx="220662" cy="185737"/>
          </a:xfrm>
          <a:prstGeom prst="ellipse">
            <a:avLst/>
          </a:prstGeom>
          <a:solidFill>
            <a:srgbClr val="000080"/>
          </a:solidFill>
          <a:ln w="9525">
            <a:solidFill>
              <a:schemeClr val="accent1"/>
            </a:solidFill>
            <a:round/>
            <a:headEnd/>
            <a:tailEnd/>
          </a:ln>
        </p:spPr>
        <p:txBody>
          <a:bodyPr wrap="none" anchor="ctr">
            <a:prstTxWarp prst="textNoShape">
              <a:avLst/>
            </a:prstTxWarp>
          </a:bodyPr>
          <a:lstStyle/>
          <a:p>
            <a:endParaRPr lang="en-US"/>
          </a:p>
        </p:txBody>
      </p:sp>
      <p:sp>
        <p:nvSpPr>
          <p:cNvPr id="40977" name="Oval 17"/>
          <p:cNvSpPr>
            <a:spLocks noChangeArrowheads="1"/>
          </p:cNvSpPr>
          <p:nvPr/>
        </p:nvSpPr>
        <p:spPr bwMode="auto">
          <a:xfrm>
            <a:off x="1755774" y="2454501"/>
            <a:ext cx="220662" cy="185738"/>
          </a:xfrm>
          <a:prstGeom prst="ellipse">
            <a:avLst/>
          </a:prstGeom>
          <a:solidFill>
            <a:srgbClr val="E6E6E6"/>
          </a:solidFill>
          <a:ln w="9525">
            <a:solidFill>
              <a:schemeClr val="tx1"/>
            </a:solidFill>
            <a:round/>
            <a:headEnd/>
            <a:tailEnd/>
          </a:ln>
        </p:spPr>
        <p:txBody>
          <a:bodyPr wrap="none" anchor="ctr">
            <a:prstTxWarp prst="textNoShape">
              <a:avLst/>
            </a:prstTxWarp>
          </a:bodyPr>
          <a:lstStyle/>
          <a:p>
            <a:endParaRPr lang="en-US"/>
          </a:p>
        </p:txBody>
      </p:sp>
      <p:sp>
        <p:nvSpPr>
          <p:cNvPr id="40978" name="Oval 18"/>
          <p:cNvSpPr>
            <a:spLocks noChangeArrowheads="1"/>
          </p:cNvSpPr>
          <p:nvPr/>
        </p:nvSpPr>
        <p:spPr bwMode="auto">
          <a:xfrm>
            <a:off x="1755774" y="2700564"/>
            <a:ext cx="220662" cy="185737"/>
          </a:xfrm>
          <a:prstGeom prst="ellipse">
            <a:avLst/>
          </a:prstGeom>
          <a:solidFill>
            <a:srgbClr val="E6E6E6"/>
          </a:solidFill>
          <a:ln w="9525">
            <a:solidFill>
              <a:schemeClr val="tx1"/>
            </a:solidFill>
            <a:round/>
            <a:headEnd/>
            <a:tailEnd/>
          </a:ln>
        </p:spPr>
        <p:txBody>
          <a:bodyPr wrap="none" anchor="ctr">
            <a:prstTxWarp prst="textNoShape">
              <a:avLst/>
            </a:prstTxWarp>
          </a:bodyPr>
          <a:lstStyle/>
          <a:p>
            <a:endParaRPr lang="en-US"/>
          </a:p>
        </p:txBody>
      </p:sp>
      <p:sp>
        <p:nvSpPr>
          <p:cNvPr id="40979" name="Oval 20"/>
          <p:cNvSpPr>
            <a:spLocks noChangeArrowheads="1"/>
          </p:cNvSpPr>
          <p:nvPr/>
        </p:nvSpPr>
        <p:spPr bwMode="auto">
          <a:xfrm rot="5194950">
            <a:off x="8475661" y="3786414"/>
            <a:ext cx="220663" cy="185737"/>
          </a:xfrm>
          <a:prstGeom prst="ellipse">
            <a:avLst/>
          </a:prstGeom>
          <a:solidFill>
            <a:srgbClr val="E6E6E6"/>
          </a:solidFill>
          <a:ln w="9525">
            <a:solidFill>
              <a:schemeClr val="tx1"/>
            </a:solidFill>
            <a:round/>
            <a:headEnd/>
            <a:tailEnd/>
          </a:ln>
        </p:spPr>
        <p:txBody>
          <a:bodyPr rot="10800000" vert="eaVert" wrap="none" anchor="ctr">
            <a:prstTxWarp prst="textNoShape">
              <a:avLst/>
            </a:prstTxWarp>
          </a:bodyPr>
          <a:lstStyle/>
          <a:p>
            <a:endParaRPr lang="en-US"/>
          </a:p>
        </p:txBody>
      </p:sp>
      <p:sp>
        <p:nvSpPr>
          <p:cNvPr id="40980" name="Oval 21"/>
          <p:cNvSpPr>
            <a:spLocks noChangeArrowheads="1"/>
          </p:cNvSpPr>
          <p:nvPr/>
        </p:nvSpPr>
        <p:spPr bwMode="auto">
          <a:xfrm rot="5194950">
            <a:off x="8475661" y="3487964"/>
            <a:ext cx="220663" cy="185737"/>
          </a:xfrm>
          <a:prstGeom prst="ellipse">
            <a:avLst/>
          </a:prstGeom>
          <a:solidFill>
            <a:srgbClr val="E6E6E6"/>
          </a:solidFill>
          <a:ln w="9525">
            <a:solidFill>
              <a:schemeClr val="tx1"/>
            </a:solidFill>
            <a:round/>
            <a:headEnd/>
            <a:tailEnd/>
          </a:ln>
        </p:spPr>
        <p:txBody>
          <a:bodyPr rot="10800000" vert="eaVert" wrap="none" anchor="ctr">
            <a:prstTxWarp prst="textNoShape">
              <a:avLst/>
            </a:prstTxWarp>
          </a:bodyPr>
          <a:lstStyle/>
          <a:p>
            <a:endParaRPr lang="en-US"/>
          </a:p>
        </p:txBody>
      </p:sp>
      <p:sp>
        <p:nvSpPr>
          <p:cNvPr id="40981" name="Oval 22"/>
          <p:cNvSpPr>
            <a:spLocks noChangeArrowheads="1"/>
          </p:cNvSpPr>
          <p:nvPr/>
        </p:nvSpPr>
        <p:spPr bwMode="auto">
          <a:xfrm rot="5194950">
            <a:off x="8475662" y="3187926"/>
            <a:ext cx="220662" cy="185737"/>
          </a:xfrm>
          <a:prstGeom prst="ellipse">
            <a:avLst/>
          </a:prstGeom>
          <a:solidFill>
            <a:srgbClr val="E6E6E6"/>
          </a:solidFill>
          <a:ln w="9525">
            <a:solidFill>
              <a:schemeClr val="tx1"/>
            </a:solidFill>
            <a:round/>
            <a:headEnd/>
            <a:tailEnd/>
          </a:ln>
        </p:spPr>
        <p:txBody>
          <a:bodyPr rot="10800000" vert="eaVert" wrap="none" anchor="ctr">
            <a:prstTxWarp prst="textNoShape">
              <a:avLst/>
            </a:prstTxWarp>
          </a:bodyPr>
          <a:lstStyle/>
          <a:p>
            <a:endParaRPr lang="en-US"/>
          </a:p>
        </p:txBody>
      </p:sp>
      <p:sp>
        <p:nvSpPr>
          <p:cNvPr id="40982" name="Oval 23"/>
          <p:cNvSpPr>
            <a:spLocks noChangeArrowheads="1"/>
          </p:cNvSpPr>
          <p:nvPr/>
        </p:nvSpPr>
        <p:spPr bwMode="auto">
          <a:xfrm rot="5194950">
            <a:off x="8475661" y="2887889"/>
            <a:ext cx="220663" cy="185737"/>
          </a:xfrm>
          <a:prstGeom prst="ellipse">
            <a:avLst/>
          </a:prstGeom>
          <a:solidFill>
            <a:srgbClr val="E6E6E6"/>
          </a:solidFill>
          <a:ln w="9525">
            <a:solidFill>
              <a:schemeClr val="tx1"/>
            </a:solidFill>
            <a:round/>
            <a:headEnd/>
            <a:tailEnd/>
          </a:ln>
        </p:spPr>
        <p:txBody>
          <a:bodyPr rot="10800000" vert="eaVert" wrap="none" anchor="ctr">
            <a:prstTxWarp prst="textNoShape">
              <a:avLst/>
            </a:prstTxWarp>
          </a:bodyPr>
          <a:lstStyle/>
          <a:p>
            <a:endParaRPr lang="en-US"/>
          </a:p>
        </p:txBody>
      </p:sp>
      <p:sp>
        <p:nvSpPr>
          <p:cNvPr id="40983" name="Oval 24"/>
          <p:cNvSpPr>
            <a:spLocks noChangeArrowheads="1"/>
          </p:cNvSpPr>
          <p:nvPr/>
        </p:nvSpPr>
        <p:spPr bwMode="auto">
          <a:xfrm>
            <a:off x="841374" y="4280126"/>
            <a:ext cx="220662" cy="185738"/>
          </a:xfrm>
          <a:prstGeom prst="ellipse">
            <a:avLst/>
          </a:prstGeom>
          <a:solidFill>
            <a:srgbClr val="E6E6E6"/>
          </a:solidFill>
          <a:ln w="9525">
            <a:solidFill>
              <a:schemeClr val="tx1"/>
            </a:solidFill>
            <a:round/>
            <a:headEnd/>
            <a:tailEnd/>
          </a:ln>
        </p:spPr>
        <p:txBody>
          <a:bodyPr wrap="none" anchor="ctr">
            <a:prstTxWarp prst="textNoShape">
              <a:avLst/>
            </a:prstTxWarp>
          </a:bodyPr>
          <a:lstStyle/>
          <a:p>
            <a:endParaRPr lang="en-US"/>
          </a:p>
        </p:txBody>
      </p:sp>
      <p:sp>
        <p:nvSpPr>
          <p:cNvPr id="40984" name="Oval 25"/>
          <p:cNvSpPr>
            <a:spLocks noChangeArrowheads="1"/>
          </p:cNvSpPr>
          <p:nvPr/>
        </p:nvSpPr>
        <p:spPr bwMode="auto">
          <a:xfrm>
            <a:off x="841374" y="4527776"/>
            <a:ext cx="220662" cy="185738"/>
          </a:xfrm>
          <a:prstGeom prst="ellipse">
            <a:avLst/>
          </a:prstGeom>
          <a:solidFill>
            <a:srgbClr val="E6E6E6"/>
          </a:solidFill>
          <a:ln w="9525">
            <a:solidFill>
              <a:schemeClr val="tx1"/>
            </a:solidFill>
            <a:round/>
            <a:headEnd/>
            <a:tailEnd/>
          </a:ln>
        </p:spPr>
        <p:txBody>
          <a:bodyPr wrap="none" anchor="ctr">
            <a:prstTxWarp prst="textNoShape">
              <a:avLst/>
            </a:prstTxWarp>
          </a:bodyPr>
          <a:lstStyle/>
          <a:p>
            <a:endParaRPr lang="en-US"/>
          </a:p>
        </p:txBody>
      </p:sp>
      <p:sp>
        <p:nvSpPr>
          <p:cNvPr id="40985" name="Oval 26"/>
          <p:cNvSpPr>
            <a:spLocks noChangeArrowheads="1"/>
          </p:cNvSpPr>
          <p:nvPr/>
        </p:nvSpPr>
        <p:spPr bwMode="auto">
          <a:xfrm>
            <a:off x="841374" y="4777014"/>
            <a:ext cx="220662" cy="185737"/>
          </a:xfrm>
          <a:prstGeom prst="ellipse">
            <a:avLst/>
          </a:prstGeom>
          <a:solidFill>
            <a:srgbClr val="E6E6E6"/>
          </a:solidFill>
          <a:ln w="9525">
            <a:solidFill>
              <a:schemeClr val="tx1"/>
            </a:solidFill>
            <a:round/>
            <a:headEnd/>
            <a:tailEnd/>
          </a:ln>
        </p:spPr>
        <p:txBody>
          <a:bodyPr wrap="none" anchor="ctr">
            <a:prstTxWarp prst="textNoShape">
              <a:avLst/>
            </a:prstTxWarp>
          </a:bodyPr>
          <a:lstStyle/>
          <a:p>
            <a:endParaRPr lang="en-US"/>
          </a:p>
        </p:txBody>
      </p:sp>
      <p:sp>
        <p:nvSpPr>
          <p:cNvPr id="40986" name="Oval 27"/>
          <p:cNvSpPr>
            <a:spLocks noChangeArrowheads="1"/>
          </p:cNvSpPr>
          <p:nvPr/>
        </p:nvSpPr>
        <p:spPr bwMode="auto">
          <a:xfrm>
            <a:off x="841374" y="5026251"/>
            <a:ext cx="220662" cy="185738"/>
          </a:xfrm>
          <a:prstGeom prst="ellipse">
            <a:avLst/>
          </a:prstGeom>
          <a:solidFill>
            <a:srgbClr val="E6E6E6"/>
          </a:solidFill>
          <a:ln w="9525">
            <a:solidFill>
              <a:schemeClr val="tx1"/>
            </a:solidFill>
            <a:round/>
            <a:headEnd/>
            <a:tailEnd/>
          </a:ln>
        </p:spPr>
        <p:txBody>
          <a:bodyPr wrap="none" anchor="ctr">
            <a:prstTxWarp prst="textNoShape">
              <a:avLst/>
            </a:prstTxWarp>
          </a:bodyPr>
          <a:lstStyle/>
          <a:p>
            <a:endParaRPr lang="en-US"/>
          </a:p>
        </p:txBody>
      </p:sp>
      <p:sp>
        <p:nvSpPr>
          <p:cNvPr id="40987" name="Oval 28"/>
          <p:cNvSpPr>
            <a:spLocks noChangeArrowheads="1"/>
          </p:cNvSpPr>
          <p:nvPr/>
        </p:nvSpPr>
        <p:spPr bwMode="auto">
          <a:xfrm>
            <a:off x="4821236" y="2000476"/>
            <a:ext cx="220663" cy="185738"/>
          </a:xfrm>
          <a:prstGeom prst="ellipse">
            <a:avLst/>
          </a:prstGeom>
          <a:solidFill>
            <a:srgbClr val="E6E6E6"/>
          </a:solidFill>
          <a:ln w="9525">
            <a:solidFill>
              <a:schemeClr val="tx1"/>
            </a:solidFill>
            <a:round/>
            <a:headEnd/>
            <a:tailEnd/>
          </a:ln>
        </p:spPr>
        <p:txBody>
          <a:bodyPr wrap="none" anchor="ctr">
            <a:prstTxWarp prst="textNoShape">
              <a:avLst/>
            </a:prstTxWarp>
          </a:bodyPr>
          <a:lstStyle/>
          <a:p>
            <a:endParaRPr lang="en-US"/>
          </a:p>
        </p:txBody>
      </p:sp>
      <p:sp>
        <p:nvSpPr>
          <p:cNvPr id="40988" name="Oval 30"/>
          <p:cNvSpPr>
            <a:spLocks noChangeArrowheads="1"/>
          </p:cNvSpPr>
          <p:nvPr/>
        </p:nvSpPr>
        <p:spPr bwMode="auto">
          <a:xfrm>
            <a:off x="5248274" y="2000476"/>
            <a:ext cx="220662" cy="185738"/>
          </a:xfrm>
          <a:prstGeom prst="ellipse">
            <a:avLst/>
          </a:prstGeom>
          <a:solidFill>
            <a:srgbClr val="E6E6E6"/>
          </a:solidFill>
          <a:ln w="9525">
            <a:solidFill>
              <a:schemeClr val="tx1"/>
            </a:solidFill>
            <a:round/>
            <a:headEnd/>
            <a:tailEnd/>
          </a:ln>
        </p:spPr>
        <p:txBody>
          <a:bodyPr wrap="none" anchor="ctr">
            <a:prstTxWarp prst="textNoShape">
              <a:avLst/>
            </a:prstTxWarp>
          </a:bodyPr>
          <a:lstStyle/>
          <a:p>
            <a:endParaRPr lang="en-US"/>
          </a:p>
        </p:txBody>
      </p:sp>
      <p:sp>
        <p:nvSpPr>
          <p:cNvPr id="40989" name="Oval 32"/>
          <p:cNvSpPr>
            <a:spLocks noChangeArrowheads="1"/>
          </p:cNvSpPr>
          <p:nvPr/>
        </p:nvSpPr>
        <p:spPr bwMode="auto">
          <a:xfrm>
            <a:off x="7037386" y="4329339"/>
            <a:ext cx="220663" cy="185737"/>
          </a:xfrm>
          <a:prstGeom prst="ellipse">
            <a:avLst/>
          </a:prstGeom>
          <a:solidFill>
            <a:srgbClr val="000080"/>
          </a:solidFill>
          <a:ln w="9525">
            <a:solidFill>
              <a:schemeClr val="accent1"/>
            </a:solidFill>
            <a:round/>
            <a:headEnd/>
            <a:tailEnd/>
          </a:ln>
        </p:spPr>
        <p:txBody>
          <a:bodyPr wrap="none" anchor="ctr">
            <a:prstTxWarp prst="textNoShape">
              <a:avLst/>
            </a:prstTxWarp>
          </a:bodyPr>
          <a:lstStyle/>
          <a:p>
            <a:endParaRPr lang="en-US"/>
          </a:p>
        </p:txBody>
      </p:sp>
      <p:sp>
        <p:nvSpPr>
          <p:cNvPr id="40990" name="Oval 34"/>
          <p:cNvSpPr>
            <a:spLocks noChangeArrowheads="1"/>
          </p:cNvSpPr>
          <p:nvPr/>
        </p:nvSpPr>
        <p:spPr bwMode="auto">
          <a:xfrm>
            <a:off x="7037386" y="4592864"/>
            <a:ext cx="220663" cy="185737"/>
          </a:xfrm>
          <a:prstGeom prst="ellipse">
            <a:avLst/>
          </a:prstGeom>
          <a:solidFill>
            <a:srgbClr val="E6E6E6"/>
          </a:solidFill>
          <a:ln w="9525">
            <a:solidFill>
              <a:schemeClr val="tx1"/>
            </a:solidFill>
            <a:round/>
            <a:headEnd/>
            <a:tailEnd/>
          </a:ln>
        </p:spPr>
        <p:txBody>
          <a:bodyPr wrap="none" anchor="ctr">
            <a:prstTxWarp prst="textNoShape">
              <a:avLst/>
            </a:prstTxWarp>
          </a:bodyPr>
          <a:lstStyle/>
          <a:p>
            <a:endParaRPr lang="en-US"/>
          </a:p>
        </p:txBody>
      </p:sp>
      <p:sp>
        <p:nvSpPr>
          <p:cNvPr id="40991" name="Oval 35"/>
          <p:cNvSpPr>
            <a:spLocks noChangeArrowheads="1"/>
          </p:cNvSpPr>
          <p:nvPr/>
        </p:nvSpPr>
        <p:spPr bwMode="auto">
          <a:xfrm>
            <a:off x="7037386" y="4853214"/>
            <a:ext cx="220663" cy="185737"/>
          </a:xfrm>
          <a:prstGeom prst="ellipse">
            <a:avLst/>
          </a:prstGeom>
          <a:solidFill>
            <a:srgbClr val="E6E6E6"/>
          </a:solidFill>
          <a:ln w="9525">
            <a:solidFill>
              <a:schemeClr val="tx1"/>
            </a:solidFill>
            <a:round/>
            <a:headEnd/>
            <a:tailEnd/>
          </a:ln>
        </p:spPr>
        <p:txBody>
          <a:bodyPr wrap="none" anchor="ctr">
            <a:prstTxWarp prst="textNoShape">
              <a:avLst/>
            </a:prstTxWarp>
          </a:bodyPr>
          <a:lstStyle/>
          <a:p>
            <a:endParaRPr lang="en-US"/>
          </a:p>
        </p:txBody>
      </p:sp>
      <p:sp>
        <p:nvSpPr>
          <p:cNvPr id="40992" name="Oval 42"/>
          <p:cNvSpPr>
            <a:spLocks noChangeArrowheads="1"/>
          </p:cNvSpPr>
          <p:nvPr/>
        </p:nvSpPr>
        <p:spPr bwMode="auto">
          <a:xfrm>
            <a:off x="1755774" y="1470251"/>
            <a:ext cx="220662" cy="185738"/>
          </a:xfrm>
          <a:prstGeom prst="ellipse">
            <a:avLst/>
          </a:prstGeom>
          <a:solidFill>
            <a:srgbClr val="000080"/>
          </a:solidFill>
          <a:ln w="9525">
            <a:solidFill>
              <a:schemeClr val="accent1"/>
            </a:solidFill>
            <a:round/>
            <a:headEnd/>
            <a:tailEnd/>
          </a:ln>
        </p:spPr>
        <p:txBody>
          <a:bodyPr wrap="none" anchor="ctr">
            <a:prstTxWarp prst="textNoShape">
              <a:avLst/>
            </a:prstTxWarp>
          </a:bodyPr>
          <a:lstStyle/>
          <a:p>
            <a:endParaRPr lang="en-US"/>
          </a:p>
        </p:txBody>
      </p:sp>
      <p:sp>
        <p:nvSpPr>
          <p:cNvPr id="40993" name="Oval 43"/>
          <p:cNvSpPr>
            <a:spLocks noChangeArrowheads="1"/>
          </p:cNvSpPr>
          <p:nvPr/>
        </p:nvSpPr>
        <p:spPr bwMode="auto">
          <a:xfrm>
            <a:off x="1755774" y="1716314"/>
            <a:ext cx="220662" cy="185737"/>
          </a:xfrm>
          <a:prstGeom prst="ellipse">
            <a:avLst/>
          </a:prstGeom>
          <a:solidFill>
            <a:srgbClr val="E6E6E6"/>
          </a:solidFill>
          <a:ln w="9525">
            <a:solidFill>
              <a:schemeClr val="tx1"/>
            </a:solidFill>
            <a:round/>
            <a:headEnd/>
            <a:tailEnd/>
          </a:ln>
        </p:spPr>
        <p:txBody>
          <a:bodyPr wrap="none" anchor="ctr">
            <a:prstTxWarp prst="textNoShape">
              <a:avLst/>
            </a:prstTxWarp>
          </a:bodyPr>
          <a:lstStyle/>
          <a:p>
            <a:endParaRPr lang="en-US"/>
          </a:p>
        </p:txBody>
      </p:sp>
      <p:sp>
        <p:nvSpPr>
          <p:cNvPr id="40994" name="Oval 44"/>
          <p:cNvSpPr>
            <a:spLocks noChangeArrowheads="1"/>
          </p:cNvSpPr>
          <p:nvPr/>
        </p:nvSpPr>
        <p:spPr bwMode="auto">
          <a:xfrm>
            <a:off x="1755774" y="1962376"/>
            <a:ext cx="220662" cy="185738"/>
          </a:xfrm>
          <a:prstGeom prst="ellipse">
            <a:avLst/>
          </a:prstGeom>
          <a:solidFill>
            <a:srgbClr val="E6E6E6"/>
          </a:solidFill>
          <a:ln w="9525">
            <a:solidFill>
              <a:schemeClr val="tx1"/>
            </a:solidFill>
            <a:round/>
            <a:headEnd/>
            <a:tailEnd/>
          </a:ln>
        </p:spPr>
        <p:txBody>
          <a:bodyPr wrap="none" anchor="ctr">
            <a:prstTxWarp prst="textNoShape">
              <a:avLst/>
            </a:prstTxWarp>
          </a:bodyPr>
          <a:lstStyle/>
          <a:p>
            <a:endParaRPr lang="en-US"/>
          </a:p>
        </p:txBody>
      </p:sp>
      <p:sp>
        <p:nvSpPr>
          <p:cNvPr id="40995" name="Oval 47"/>
          <p:cNvSpPr>
            <a:spLocks noChangeArrowheads="1"/>
          </p:cNvSpPr>
          <p:nvPr/>
        </p:nvSpPr>
        <p:spPr bwMode="auto">
          <a:xfrm>
            <a:off x="4394199" y="2000476"/>
            <a:ext cx="220662" cy="185738"/>
          </a:xfrm>
          <a:prstGeom prst="ellipse">
            <a:avLst/>
          </a:prstGeom>
          <a:solidFill>
            <a:srgbClr val="000080"/>
          </a:solidFill>
          <a:ln w="9525">
            <a:solidFill>
              <a:schemeClr val="accent1"/>
            </a:solidFill>
            <a:round/>
            <a:headEnd/>
            <a:tailEnd/>
          </a:ln>
        </p:spPr>
        <p:txBody>
          <a:bodyPr wrap="none" anchor="ctr">
            <a:prstTxWarp prst="textNoShape">
              <a:avLst/>
            </a:prstTxWarp>
          </a:bodyPr>
          <a:lstStyle/>
          <a:p>
            <a:endParaRPr lang="en-US"/>
          </a:p>
        </p:txBody>
      </p:sp>
      <p:sp>
        <p:nvSpPr>
          <p:cNvPr id="40996" name="Oval 48"/>
          <p:cNvSpPr>
            <a:spLocks noChangeArrowheads="1"/>
          </p:cNvSpPr>
          <p:nvPr/>
        </p:nvSpPr>
        <p:spPr bwMode="auto">
          <a:xfrm>
            <a:off x="3965574" y="2000476"/>
            <a:ext cx="220662" cy="185738"/>
          </a:xfrm>
          <a:prstGeom prst="ellipse">
            <a:avLst/>
          </a:prstGeom>
          <a:solidFill>
            <a:srgbClr val="E6E6E6"/>
          </a:solidFill>
          <a:ln w="9525">
            <a:solidFill>
              <a:schemeClr val="tx1"/>
            </a:solidFill>
            <a:round/>
            <a:headEnd/>
            <a:tailEnd/>
          </a:ln>
        </p:spPr>
        <p:txBody>
          <a:bodyPr wrap="none" anchor="ctr">
            <a:prstTxWarp prst="textNoShape">
              <a:avLst/>
            </a:prstTxWarp>
          </a:bodyPr>
          <a:lstStyle/>
          <a:p>
            <a:endParaRPr lang="en-US"/>
          </a:p>
        </p:txBody>
      </p:sp>
      <p:sp>
        <p:nvSpPr>
          <p:cNvPr id="40997" name="Oval 49"/>
          <p:cNvSpPr>
            <a:spLocks noChangeArrowheads="1"/>
          </p:cNvSpPr>
          <p:nvPr/>
        </p:nvSpPr>
        <p:spPr bwMode="auto">
          <a:xfrm>
            <a:off x="3538536" y="2000476"/>
            <a:ext cx="220663" cy="185738"/>
          </a:xfrm>
          <a:prstGeom prst="ellipse">
            <a:avLst/>
          </a:prstGeom>
          <a:solidFill>
            <a:srgbClr val="E6E6E6"/>
          </a:solidFill>
          <a:ln w="9525">
            <a:solidFill>
              <a:schemeClr val="tx1"/>
            </a:solidFill>
            <a:round/>
            <a:headEnd/>
            <a:tailEnd/>
          </a:ln>
        </p:spPr>
        <p:txBody>
          <a:bodyPr wrap="none" anchor="ctr">
            <a:prstTxWarp prst="textNoShape">
              <a:avLst/>
            </a:prstTxWarp>
          </a:bodyPr>
          <a:lstStyle/>
          <a:p>
            <a:endParaRPr lang="en-US"/>
          </a:p>
        </p:txBody>
      </p:sp>
      <p:sp>
        <p:nvSpPr>
          <p:cNvPr id="40998" name="Oval 52"/>
          <p:cNvSpPr>
            <a:spLocks noChangeArrowheads="1"/>
          </p:cNvSpPr>
          <p:nvPr/>
        </p:nvSpPr>
        <p:spPr bwMode="auto">
          <a:xfrm>
            <a:off x="1754186" y="5442176"/>
            <a:ext cx="220663" cy="185738"/>
          </a:xfrm>
          <a:prstGeom prst="ellipse">
            <a:avLst/>
          </a:prstGeom>
          <a:solidFill>
            <a:srgbClr val="E6E6E6"/>
          </a:solidFill>
          <a:ln w="9525">
            <a:solidFill>
              <a:schemeClr val="tx1"/>
            </a:solidFill>
            <a:round/>
            <a:headEnd/>
            <a:tailEnd/>
          </a:ln>
        </p:spPr>
        <p:txBody>
          <a:bodyPr wrap="none" anchor="ctr">
            <a:prstTxWarp prst="textNoShape">
              <a:avLst/>
            </a:prstTxWarp>
          </a:bodyPr>
          <a:lstStyle/>
          <a:p>
            <a:endParaRPr lang="en-US"/>
          </a:p>
        </p:txBody>
      </p:sp>
      <p:sp>
        <p:nvSpPr>
          <p:cNvPr id="40999" name="Oval 53"/>
          <p:cNvSpPr>
            <a:spLocks noChangeArrowheads="1"/>
          </p:cNvSpPr>
          <p:nvPr/>
        </p:nvSpPr>
        <p:spPr bwMode="auto">
          <a:xfrm>
            <a:off x="841374" y="6223226"/>
            <a:ext cx="220662" cy="185738"/>
          </a:xfrm>
          <a:prstGeom prst="ellipse">
            <a:avLst/>
          </a:prstGeom>
          <a:solidFill>
            <a:srgbClr val="E6E6E6"/>
          </a:solidFill>
          <a:ln w="9525">
            <a:solidFill>
              <a:schemeClr val="tx1"/>
            </a:solidFill>
            <a:round/>
            <a:headEnd/>
            <a:tailEnd/>
          </a:ln>
        </p:spPr>
        <p:txBody>
          <a:bodyPr wrap="none" anchor="ctr">
            <a:prstTxWarp prst="textNoShape">
              <a:avLst/>
            </a:prstTxWarp>
          </a:bodyPr>
          <a:lstStyle/>
          <a:p>
            <a:endParaRPr lang="en-US"/>
          </a:p>
        </p:txBody>
      </p:sp>
      <p:sp>
        <p:nvSpPr>
          <p:cNvPr id="41000" name="Oval 54"/>
          <p:cNvSpPr>
            <a:spLocks noChangeArrowheads="1"/>
          </p:cNvSpPr>
          <p:nvPr/>
        </p:nvSpPr>
        <p:spPr bwMode="auto">
          <a:xfrm>
            <a:off x="4317999" y="5766026"/>
            <a:ext cx="220662" cy="185738"/>
          </a:xfrm>
          <a:prstGeom prst="ellipse">
            <a:avLst/>
          </a:prstGeom>
          <a:solidFill>
            <a:srgbClr val="E6E6E6"/>
          </a:solidFill>
          <a:ln w="9525">
            <a:solidFill>
              <a:schemeClr val="tx1"/>
            </a:solidFill>
            <a:round/>
            <a:headEnd/>
            <a:tailEnd/>
          </a:ln>
        </p:spPr>
        <p:txBody>
          <a:bodyPr wrap="none" anchor="ctr">
            <a:prstTxWarp prst="textNoShape">
              <a:avLst/>
            </a:prstTxWarp>
          </a:bodyPr>
          <a:lstStyle/>
          <a:p>
            <a:endParaRPr lang="en-US"/>
          </a:p>
        </p:txBody>
      </p:sp>
      <p:sp>
        <p:nvSpPr>
          <p:cNvPr id="41001" name="Oval 55"/>
          <p:cNvSpPr>
            <a:spLocks noChangeArrowheads="1"/>
          </p:cNvSpPr>
          <p:nvPr/>
        </p:nvSpPr>
        <p:spPr bwMode="auto">
          <a:xfrm>
            <a:off x="3968749" y="5766026"/>
            <a:ext cx="220662" cy="185738"/>
          </a:xfrm>
          <a:prstGeom prst="ellipse">
            <a:avLst/>
          </a:prstGeom>
          <a:solidFill>
            <a:srgbClr val="E6E6E6"/>
          </a:solidFill>
          <a:ln w="9525">
            <a:solidFill>
              <a:schemeClr val="tx1"/>
            </a:solidFill>
            <a:round/>
            <a:headEnd/>
            <a:tailEnd/>
          </a:ln>
        </p:spPr>
        <p:txBody>
          <a:bodyPr wrap="none" anchor="ctr">
            <a:prstTxWarp prst="textNoShape">
              <a:avLst/>
            </a:prstTxWarp>
          </a:bodyPr>
          <a:lstStyle/>
          <a:p>
            <a:endParaRPr lang="en-US"/>
          </a:p>
        </p:txBody>
      </p:sp>
      <p:sp>
        <p:nvSpPr>
          <p:cNvPr id="41002" name="Oval 56"/>
          <p:cNvSpPr>
            <a:spLocks noChangeArrowheads="1"/>
          </p:cNvSpPr>
          <p:nvPr/>
        </p:nvSpPr>
        <p:spPr bwMode="auto">
          <a:xfrm>
            <a:off x="3621086" y="5766026"/>
            <a:ext cx="220663" cy="185738"/>
          </a:xfrm>
          <a:prstGeom prst="ellipse">
            <a:avLst/>
          </a:prstGeom>
          <a:solidFill>
            <a:srgbClr val="E6E6E6"/>
          </a:solidFill>
          <a:ln w="9525">
            <a:solidFill>
              <a:schemeClr val="tx1"/>
            </a:solidFill>
            <a:round/>
            <a:headEnd/>
            <a:tailEnd/>
          </a:ln>
        </p:spPr>
        <p:txBody>
          <a:bodyPr wrap="none" anchor="ctr">
            <a:prstTxWarp prst="textNoShape">
              <a:avLst/>
            </a:prstTxWarp>
          </a:bodyPr>
          <a:lstStyle/>
          <a:p>
            <a:endParaRPr lang="en-US"/>
          </a:p>
        </p:txBody>
      </p:sp>
      <p:sp>
        <p:nvSpPr>
          <p:cNvPr id="41003" name="Oval 58"/>
          <p:cNvSpPr>
            <a:spLocks noChangeArrowheads="1"/>
          </p:cNvSpPr>
          <p:nvPr/>
        </p:nvSpPr>
        <p:spPr bwMode="auto">
          <a:xfrm>
            <a:off x="7050086" y="5916839"/>
            <a:ext cx="220663" cy="185737"/>
          </a:xfrm>
          <a:prstGeom prst="ellipse">
            <a:avLst/>
          </a:prstGeom>
          <a:solidFill>
            <a:srgbClr val="E6E6E6"/>
          </a:solidFill>
          <a:ln w="9525">
            <a:solidFill>
              <a:schemeClr val="tx1"/>
            </a:solidFill>
            <a:round/>
            <a:headEnd/>
            <a:tailEnd/>
          </a:ln>
        </p:spPr>
        <p:txBody>
          <a:bodyPr wrap="none" anchor="ctr">
            <a:prstTxWarp prst="textNoShape">
              <a:avLst/>
            </a:prstTxWarp>
          </a:bodyPr>
          <a:lstStyle/>
          <a:p>
            <a:endParaRPr lang="en-US"/>
          </a:p>
        </p:txBody>
      </p:sp>
      <p:sp>
        <p:nvSpPr>
          <p:cNvPr id="41004" name="Oval 59"/>
          <p:cNvSpPr>
            <a:spLocks noChangeArrowheads="1"/>
          </p:cNvSpPr>
          <p:nvPr/>
        </p:nvSpPr>
        <p:spPr bwMode="auto">
          <a:xfrm>
            <a:off x="5014911" y="5766026"/>
            <a:ext cx="220663" cy="185738"/>
          </a:xfrm>
          <a:prstGeom prst="ellipse">
            <a:avLst/>
          </a:prstGeom>
          <a:solidFill>
            <a:srgbClr val="E6E6E6"/>
          </a:solidFill>
          <a:ln w="9525">
            <a:solidFill>
              <a:schemeClr val="tx1"/>
            </a:solidFill>
            <a:round/>
            <a:headEnd/>
            <a:tailEnd/>
          </a:ln>
        </p:spPr>
        <p:txBody>
          <a:bodyPr wrap="none" anchor="ctr">
            <a:prstTxWarp prst="textNoShape">
              <a:avLst/>
            </a:prstTxWarp>
          </a:bodyPr>
          <a:lstStyle/>
          <a:p>
            <a:endParaRPr lang="en-US"/>
          </a:p>
        </p:txBody>
      </p:sp>
      <p:sp>
        <p:nvSpPr>
          <p:cNvPr id="41005" name="Oval 60"/>
          <p:cNvSpPr>
            <a:spLocks noChangeArrowheads="1"/>
          </p:cNvSpPr>
          <p:nvPr/>
        </p:nvSpPr>
        <p:spPr bwMode="auto">
          <a:xfrm>
            <a:off x="7042149" y="5646964"/>
            <a:ext cx="220662" cy="185737"/>
          </a:xfrm>
          <a:prstGeom prst="ellipse">
            <a:avLst/>
          </a:prstGeom>
          <a:solidFill>
            <a:srgbClr val="E6E6E6"/>
          </a:solidFill>
          <a:ln w="9525">
            <a:solidFill>
              <a:schemeClr val="tx1"/>
            </a:solidFill>
            <a:round/>
            <a:headEnd/>
            <a:tailEnd/>
          </a:ln>
        </p:spPr>
        <p:txBody>
          <a:bodyPr wrap="none" anchor="ctr">
            <a:prstTxWarp prst="textNoShape">
              <a:avLst/>
            </a:prstTxWarp>
          </a:bodyPr>
          <a:lstStyle/>
          <a:p>
            <a:endParaRPr lang="en-US"/>
          </a:p>
        </p:txBody>
      </p:sp>
      <p:sp>
        <p:nvSpPr>
          <p:cNvPr id="41006" name="Oval 61"/>
          <p:cNvSpPr>
            <a:spLocks noChangeArrowheads="1"/>
          </p:cNvSpPr>
          <p:nvPr/>
        </p:nvSpPr>
        <p:spPr bwMode="auto">
          <a:xfrm>
            <a:off x="4665661" y="5766026"/>
            <a:ext cx="220663" cy="185738"/>
          </a:xfrm>
          <a:prstGeom prst="ellipse">
            <a:avLst/>
          </a:prstGeom>
          <a:solidFill>
            <a:srgbClr val="E6E6E6"/>
          </a:solidFill>
          <a:ln w="9525">
            <a:solidFill>
              <a:schemeClr val="tx1"/>
            </a:solidFill>
            <a:round/>
            <a:headEnd/>
            <a:tailEnd/>
          </a:ln>
        </p:spPr>
        <p:txBody>
          <a:bodyPr wrap="none" anchor="ctr">
            <a:prstTxWarp prst="textNoShape">
              <a:avLst/>
            </a:prstTxWarp>
          </a:bodyPr>
          <a:lstStyle/>
          <a:p>
            <a:endParaRPr lang="en-US"/>
          </a:p>
        </p:txBody>
      </p:sp>
      <p:sp>
        <p:nvSpPr>
          <p:cNvPr id="41007" name="Oval 62"/>
          <p:cNvSpPr>
            <a:spLocks noChangeArrowheads="1"/>
          </p:cNvSpPr>
          <p:nvPr/>
        </p:nvSpPr>
        <p:spPr bwMode="auto">
          <a:xfrm>
            <a:off x="7037386" y="5127851"/>
            <a:ext cx="220663" cy="185738"/>
          </a:xfrm>
          <a:prstGeom prst="ellipse">
            <a:avLst/>
          </a:prstGeom>
          <a:solidFill>
            <a:srgbClr val="E6E6E6"/>
          </a:solidFill>
          <a:ln w="9525">
            <a:solidFill>
              <a:schemeClr val="tx1"/>
            </a:solidFill>
            <a:round/>
            <a:headEnd/>
            <a:tailEnd/>
          </a:ln>
        </p:spPr>
        <p:txBody>
          <a:bodyPr wrap="none" anchor="ctr">
            <a:prstTxWarp prst="textNoShape">
              <a:avLst/>
            </a:prstTxWarp>
          </a:bodyPr>
          <a:lstStyle/>
          <a:p>
            <a:endParaRPr lang="en-US"/>
          </a:p>
        </p:txBody>
      </p:sp>
      <p:sp>
        <p:nvSpPr>
          <p:cNvPr id="41008" name="Oval 63"/>
          <p:cNvSpPr>
            <a:spLocks noChangeArrowheads="1"/>
          </p:cNvSpPr>
          <p:nvPr/>
        </p:nvSpPr>
        <p:spPr bwMode="auto">
          <a:xfrm>
            <a:off x="7037386" y="5383439"/>
            <a:ext cx="220663" cy="185737"/>
          </a:xfrm>
          <a:prstGeom prst="ellipse">
            <a:avLst/>
          </a:prstGeom>
          <a:solidFill>
            <a:srgbClr val="E6E6E6"/>
          </a:solidFill>
          <a:ln w="9525">
            <a:solidFill>
              <a:schemeClr val="tx1"/>
            </a:solidFill>
            <a:round/>
            <a:headEnd/>
            <a:tailEnd/>
          </a:ln>
        </p:spPr>
        <p:txBody>
          <a:bodyPr wrap="none" anchor="ctr">
            <a:prstTxWarp prst="textNoShape">
              <a:avLst/>
            </a:prstTxWarp>
          </a:bodyPr>
          <a:lstStyle/>
          <a:p>
            <a:endParaRPr lang="en-US"/>
          </a:p>
        </p:txBody>
      </p:sp>
      <p:sp>
        <p:nvSpPr>
          <p:cNvPr id="41009" name="Oval 66"/>
          <p:cNvSpPr>
            <a:spLocks noChangeArrowheads="1"/>
          </p:cNvSpPr>
          <p:nvPr/>
        </p:nvSpPr>
        <p:spPr bwMode="auto">
          <a:xfrm>
            <a:off x="5811836" y="2456089"/>
            <a:ext cx="409575" cy="403225"/>
          </a:xfrm>
          <a:prstGeom prst="ellipse">
            <a:avLst/>
          </a:prstGeom>
          <a:solidFill>
            <a:srgbClr val="E6E6E6"/>
          </a:solidFill>
          <a:ln w="9525">
            <a:solidFill>
              <a:schemeClr val="tx1"/>
            </a:solidFill>
            <a:round/>
            <a:headEnd/>
            <a:tailEnd/>
          </a:ln>
        </p:spPr>
        <p:txBody>
          <a:bodyPr wrap="none" anchor="ctr">
            <a:prstTxWarp prst="textNoShape">
              <a:avLst/>
            </a:prstTxWarp>
          </a:bodyPr>
          <a:lstStyle/>
          <a:p>
            <a:pPr algn="ctr"/>
            <a:r>
              <a:rPr lang="en-US" sz="700"/>
              <a:t>CertiPath</a:t>
            </a:r>
          </a:p>
          <a:p>
            <a:pPr algn="ctr"/>
            <a:r>
              <a:rPr lang="en-US" sz="700"/>
              <a:t>Bridge</a:t>
            </a:r>
            <a:endParaRPr lang="en-US" sz="1100"/>
          </a:p>
        </p:txBody>
      </p:sp>
      <p:sp>
        <p:nvSpPr>
          <p:cNvPr id="41010" name="Oval 67"/>
          <p:cNvSpPr>
            <a:spLocks noChangeArrowheads="1"/>
          </p:cNvSpPr>
          <p:nvPr/>
        </p:nvSpPr>
        <p:spPr bwMode="auto">
          <a:xfrm>
            <a:off x="2938461" y="2340201"/>
            <a:ext cx="298450" cy="287338"/>
          </a:xfrm>
          <a:prstGeom prst="ellipse">
            <a:avLst/>
          </a:prstGeom>
          <a:solidFill>
            <a:srgbClr val="E6E6E6"/>
          </a:solidFill>
          <a:ln w="9525">
            <a:solidFill>
              <a:schemeClr val="tx1"/>
            </a:solidFill>
            <a:round/>
            <a:headEnd/>
            <a:tailEnd/>
          </a:ln>
        </p:spPr>
        <p:txBody>
          <a:bodyPr wrap="none" anchor="ctr">
            <a:prstTxWarp prst="textNoShape">
              <a:avLst/>
            </a:prstTxWarp>
          </a:bodyPr>
          <a:lstStyle/>
          <a:p>
            <a:pPr algn="ctr"/>
            <a:r>
              <a:rPr lang="en-US" sz="600"/>
              <a:t>Root 2</a:t>
            </a:r>
          </a:p>
        </p:txBody>
      </p:sp>
      <p:sp>
        <p:nvSpPr>
          <p:cNvPr id="41011" name="Oval 68"/>
          <p:cNvSpPr>
            <a:spLocks noChangeArrowheads="1"/>
          </p:cNvSpPr>
          <p:nvPr/>
        </p:nvSpPr>
        <p:spPr bwMode="auto">
          <a:xfrm>
            <a:off x="2938461" y="2905351"/>
            <a:ext cx="298450" cy="287338"/>
          </a:xfrm>
          <a:prstGeom prst="ellipse">
            <a:avLst/>
          </a:prstGeom>
          <a:solidFill>
            <a:srgbClr val="E6E6E6"/>
          </a:solidFill>
          <a:ln w="9525">
            <a:solidFill>
              <a:schemeClr val="tx1"/>
            </a:solidFill>
            <a:round/>
            <a:headEnd/>
            <a:tailEnd/>
          </a:ln>
        </p:spPr>
        <p:txBody>
          <a:bodyPr wrap="none" anchor="ctr">
            <a:prstTxWarp prst="textNoShape">
              <a:avLst/>
            </a:prstTxWarp>
          </a:bodyPr>
          <a:lstStyle/>
          <a:p>
            <a:pPr algn="ctr"/>
            <a:r>
              <a:rPr lang="en-US" sz="600"/>
              <a:t>Root 1</a:t>
            </a:r>
          </a:p>
        </p:txBody>
      </p:sp>
      <p:sp>
        <p:nvSpPr>
          <p:cNvPr id="41012" name="Oval 70"/>
          <p:cNvSpPr>
            <a:spLocks noChangeArrowheads="1"/>
          </p:cNvSpPr>
          <p:nvPr/>
        </p:nvSpPr>
        <p:spPr bwMode="auto">
          <a:xfrm>
            <a:off x="2938461" y="4656364"/>
            <a:ext cx="298450" cy="287337"/>
          </a:xfrm>
          <a:prstGeom prst="ellipse">
            <a:avLst/>
          </a:prstGeom>
          <a:solidFill>
            <a:srgbClr val="E6E6E6"/>
          </a:solidFill>
          <a:ln w="9525">
            <a:solidFill>
              <a:schemeClr val="tx1"/>
            </a:solidFill>
            <a:round/>
            <a:headEnd/>
            <a:tailEnd/>
          </a:ln>
        </p:spPr>
        <p:txBody>
          <a:bodyPr wrap="none" anchor="ctr">
            <a:prstTxWarp prst="textNoShape">
              <a:avLst/>
            </a:prstTxWarp>
          </a:bodyPr>
          <a:lstStyle/>
          <a:p>
            <a:pPr algn="ctr"/>
            <a:endParaRPr lang="en-US" sz="1200"/>
          </a:p>
        </p:txBody>
      </p:sp>
      <p:sp>
        <p:nvSpPr>
          <p:cNvPr id="41013" name="Oval 71"/>
          <p:cNvSpPr>
            <a:spLocks noChangeArrowheads="1"/>
          </p:cNvSpPr>
          <p:nvPr/>
        </p:nvSpPr>
        <p:spPr bwMode="auto">
          <a:xfrm>
            <a:off x="5867399" y="4289651"/>
            <a:ext cx="298450" cy="287338"/>
          </a:xfrm>
          <a:prstGeom prst="ellipse">
            <a:avLst/>
          </a:prstGeom>
          <a:solidFill>
            <a:srgbClr val="E6E6E6"/>
          </a:solidFill>
          <a:ln w="9525">
            <a:solidFill>
              <a:schemeClr val="tx1"/>
            </a:solidFill>
            <a:round/>
            <a:headEnd/>
            <a:tailEnd/>
          </a:ln>
        </p:spPr>
        <p:txBody>
          <a:bodyPr wrap="none" anchor="ctr">
            <a:prstTxWarp prst="textNoShape">
              <a:avLst/>
            </a:prstTxWarp>
          </a:bodyPr>
          <a:lstStyle/>
          <a:p>
            <a:pPr algn="ctr"/>
            <a:endParaRPr lang="en-US" sz="1200"/>
          </a:p>
        </p:txBody>
      </p:sp>
      <p:sp>
        <p:nvSpPr>
          <p:cNvPr id="41014" name="Text Box 73"/>
          <p:cNvSpPr txBox="1">
            <a:spLocks noChangeArrowheads="1"/>
          </p:cNvSpPr>
          <p:nvPr/>
        </p:nvSpPr>
        <p:spPr bwMode="auto">
          <a:xfrm>
            <a:off x="2582861" y="2643414"/>
            <a:ext cx="693738" cy="231775"/>
          </a:xfrm>
          <a:prstGeom prst="rect">
            <a:avLst/>
          </a:prstGeom>
          <a:noFill/>
          <a:ln w="9525">
            <a:noFill/>
            <a:miter lim="800000"/>
            <a:headEnd/>
            <a:tailEnd/>
          </a:ln>
        </p:spPr>
        <p:txBody>
          <a:bodyPr wrap="none">
            <a:prstTxWarp prst="textNoShape">
              <a:avLst/>
            </a:prstTxWarp>
            <a:spAutoFit/>
          </a:bodyPr>
          <a:lstStyle/>
          <a:p>
            <a:r>
              <a:rPr lang="en-US" sz="900" b="1"/>
              <a:t>DoD ECA</a:t>
            </a:r>
          </a:p>
        </p:txBody>
      </p:sp>
      <p:sp>
        <p:nvSpPr>
          <p:cNvPr id="41015" name="Oval 69"/>
          <p:cNvSpPr>
            <a:spLocks noChangeArrowheads="1"/>
          </p:cNvSpPr>
          <p:nvPr/>
        </p:nvSpPr>
        <p:spPr bwMode="auto">
          <a:xfrm>
            <a:off x="2938461" y="3910239"/>
            <a:ext cx="298450" cy="287337"/>
          </a:xfrm>
          <a:prstGeom prst="ellipse">
            <a:avLst/>
          </a:prstGeom>
          <a:solidFill>
            <a:srgbClr val="E6E6E6"/>
          </a:solidFill>
          <a:ln w="9525">
            <a:solidFill>
              <a:schemeClr val="tx1"/>
            </a:solidFill>
            <a:round/>
            <a:headEnd/>
            <a:tailEnd/>
          </a:ln>
        </p:spPr>
        <p:txBody>
          <a:bodyPr wrap="none" anchor="ctr">
            <a:prstTxWarp prst="textNoShape">
              <a:avLst/>
            </a:prstTxWarp>
          </a:bodyPr>
          <a:lstStyle/>
          <a:p>
            <a:pPr algn="ctr"/>
            <a:endParaRPr lang="en-US" sz="1200"/>
          </a:p>
        </p:txBody>
      </p:sp>
      <p:sp>
        <p:nvSpPr>
          <p:cNvPr id="41016" name="Text Box 74"/>
          <p:cNvSpPr txBox="1">
            <a:spLocks noChangeArrowheads="1"/>
          </p:cNvSpPr>
          <p:nvPr/>
        </p:nvSpPr>
        <p:spPr bwMode="auto">
          <a:xfrm>
            <a:off x="2378074" y="4134076"/>
            <a:ext cx="1017587" cy="368300"/>
          </a:xfrm>
          <a:prstGeom prst="rect">
            <a:avLst/>
          </a:prstGeom>
          <a:noFill/>
          <a:ln w="9525">
            <a:noFill/>
            <a:miter lim="800000"/>
            <a:headEnd/>
            <a:tailEnd/>
          </a:ln>
        </p:spPr>
        <p:txBody>
          <a:bodyPr wrap="none">
            <a:prstTxWarp prst="textNoShape">
              <a:avLst/>
            </a:prstTxWarp>
            <a:spAutoFit/>
          </a:bodyPr>
          <a:lstStyle/>
          <a:p>
            <a:pPr algn="ctr"/>
            <a:r>
              <a:rPr lang="en-US" sz="900" b="1"/>
              <a:t>Interoperability</a:t>
            </a:r>
          </a:p>
          <a:p>
            <a:pPr algn="ctr"/>
            <a:r>
              <a:rPr lang="en-US" sz="900" b="1"/>
              <a:t>Root </a:t>
            </a:r>
          </a:p>
        </p:txBody>
      </p:sp>
      <p:sp>
        <p:nvSpPr>
          <p:cNvPr id="41017" name="Text Box 75"/>
          <p:cNvSpPr txBox="1">
            <a:spLocks noChangeArrowheads="1"/>
          </p:cNvSpPr>
          <p:nvPr/>
        </p:nvSpPr>
        <p:spPr bwMode="auto">
          <a:xfrm>
            <a:off x="2720974" y="5042126"/>
            <a:ext cx="774700" cy="228600"/>
          </a:xfrm>
          <a:prstGeom prst="rect">
            <a:avLst/>
          </a:prstGeom>
          <a:noFill/>
          <a:ln w="9525">
            <a:noFill/>
            <a:miter lim="800000"/>
            <a:headEnd/>
            <a:tailEnd/>
          </a:ln>
        </p:spPr>
        <p:txBody>
          <a:bodyPr wrap="none">
            <a:prstTxWarp prst="textNoShape">
              <a:avLst/>
            </a:prstTxWarp>
            <a:spAutoFit/>
          </a:bodyPr>
          <a:lstStyle/>
          <a:p>
            <a:r>
              <a:rPr lang="en-US" sz="900" b="1"/>
              <a:t>DoD CCEB</a:t>
            </a:r>
          </a:p>
        </p:txBody>
      </p:sp>
      <p:sp>
        <p:nvSpPr>
          <p:cNvPr id="41018" name="Text Box 79"/>
          <p:cNvSpPr txBox="1">
            <a:spLocks noChangeArrowheads="1"/>
          </p:cNvSpPr>
          <p:nvPr/>
        </p:nvSpPr>
        <p:spPr bwMode="auto">
          <a:xfrm>
            <a:off x="4257674" y="1511526"/>
            <a:ext cx="504825" cy="508000"/>
          </a:xfrm>
          <a:prstGeom prst="rect">
            <a:avLst/>
          </a:prstGeom>
          <a:noFill/>
          <a:ln w="9525">
            <a:noFill/>
            <a:miter lim="800000"/>
            <a:headEnd/>
            <a:tailEnd/>
          </a:ln>
        </p:spPr>
        <p:txBody>
          <a:bodyPr wrap="none">
            <a:prstTxWarp prst="textNoShape">
              <a:avLst/>
            </a:prstTxWarp>
            <a:spAutoFit/>
          </a:bodyPr>
          <a:lstStyle/>
          <a:p>
            <a:r>
              <a:rPr lang="en-US" sz="900" b="1">
                <a:solidFill>
                  <a:srgbClr val="000080"/>
                </a:solidFill>
              </a:rPr>
              <a:t>GSA</a:t>
            </a:r>
          </a:p>
          <a:p>
            <a:r>
              <a:rPr lang="en-US" sz="900" b="1">
                <a:solidFill>
                  <a:srgbClr val="000080"/>
                </a:solidFill>
              </a:rPr>
              <a:t>ACES</a:t>
            </a:r>
          </a:p>
          <a:p>
            <a:r>
              <a:rPr lang="en-US" sz="900" b="1">
                <a:solidFill>
                  <a:srgbClr val="000080"/>
                </a:solidFill>
              </a:rPr>
              <a:t>ORC</a:t>
            </a:r>
            <a:endParaRPr lang="en-US" sz="700" b="1"/>
          </a:p>
        </p:txBody>
      </p:sp>
      <p:sp>
        <p:nvSpPr>
          <p:cNvPr id="41019" name="Text Box 80"/>
          <p:cNvSpPr txBox="1">
            <a:spLocks noChangeArrowheads="1"/>
          </p:cNvSpPr>
          <p:nvPr/>
        </p:nvSpPr>
        <p:spPr bwMode="auto">
          <a:xfrm>
            <a:off x="3749674" y="1657576"/>
            <a:ext cx="647700" cy="304800"/>
          </a:xfrm>
          <a:prstGeom prst="rect">
            <a:avLst/>
          </a:prstGeom>
          <a:noFill/>
          <a:ln w="9525">
            <a:noFill/>
            <a:miter lim="800000"/>
            <a:headEnd/>
            <a:tailEnd/>
          </a:ln>
        </p:spPr>
        <p:txBody>
          <a:bodyPr wrap="none">
            <a:prstTxWarp prst="textNoShape">
              <a:avLst/>
            </a:prstTxWarp>
            <a:spAutoFit/>
          </a:bodyPr>
          <a:lstStyle/>
          <a:p>
            <a:r>
              <a:rPr lang="en-US" sz="700" b="1"/>
              <a:t>GSA ACES</a:t>
            </a:r>
          </a:p>
          <a:p>
            <a:r>
              <a:rPr lang="en-US" sz="700" b="1"/>
              <a:t>Identrust</a:t>
            </a:r>
          </a:p>
        </p:txBody>
      </p:sp>
      <p:sp>
        <p:nvSpPr>
          <p:cNvPr id="41020" name="Text Box 85"/>
          <p:cNvSpPr txBox="1">
            <a:spLocks noChangeArrowheads="1"/>
          </p:cNvSpPr>
          <p:nvPr/>
        </p:nvSpPr>
        <p:spPr bwMode="auto">
          <a:xfrm>
            <a:off x="1257299" y="2430689"/>
            <a:ext cx="534987" cy="198437"/>
          </a:xfrm>
          <a:prstGeom prst="rect">
            <a:avLst/>
          </a:prstGeom>
          <a:noFill/>
          <a:ln w="9525">
            <a:noFill/>
            <a:miter lim="800000"/>
            <a:headEnd/>
            <a:tailEnd/>
          </a:ln>
        </p:spPr>
        <p:txBody>
          <a:bodyPr wrap="none">
            <a:prstTxWarp prst="textNoShape">
              <a:avLst/>
            </a:prstTxWarp>
            <a:spAutoFit/>
          </a:bodyPr>
          <a:lstStyle/>
          <a:p>
            <a:r>
              <a:rPr lang="en-US" sz="700" b="1"/>
              <a:t>Verisign</a:t>
            </a:r>
          </a:p>
        </p:txBody>
      </p:sp>
      <p:sp>
        <p:nvSpPr>
          <p:cNvPr id="41021" name="Text Box 86"/>
          <p:cNvSpPr txBox="1">
            <a:spLocks noChangeArrowheads="1"/>
          </p:cNvSpPr>
          <p:nvPr/>
        </p:nvSpPr>
        <p:spPr bwMode="auto">
          <a:xfrm>
            <a:off x="1246186" y="2679926"/>
            <a:ext cx="565150" cy="198438"/>
          </a:xfrm>
          <a:prstGeom prst="rect">
            <a:avLst/>
          </a:prstGeom>
          <a:noFill/>
          <a:ln w="9525">
            <a:noFill/>
            <a:miter lim="800000"/>
            <a:headEnd/>
            <a:tailEnd/>
          </a:ln>
        </p:spPr>
        <p:txBody>
          <a:bodyPr wrap="none">
            <a:prstTxWarp prst="textNoShape">
              <a:avLst/>
            </a:prstTxWarp>
            <a:spAutoFit/>
          </a:bodyPr>
          <a:lstStyle/>
          <a:p>
            <a:r>
              <a:rPr lang="en-US" sz="700" b="1"/>
              <a:t>Identrust</a:t>
            </a:r>
          </a:p>
        </p:txBody>
      </p:sp>
      <p:sp>
        <p:nvSpPr>
          <p:cNvPr id="41022" name="Oval 87"/>
          <p:cNvSpPr>
            <a:spLocks noChangeArrowheads="1"/>
          </p:cNvSpPr>
          <p:nvPr/>
        </p:nvSpPr>
        <p:spPr bwMode="auto">
          <a:xfrm rot="5194950">
            <a:off x="7034212" y="3353026"/>
            <a:ext cx="220662" cy="185737"/>
          </a:xfrm>
          <a:prstGeom prst="ellipse">
            <a:avLst/>
          </a:prstGeom>
          <a:solidFill>
            <a:srgbClr val="E6E6E6"/>
          </a:solidFill>
          <a:ln w="9525">
            <a:solidFill>
              <a:schemeClr val="tx1"/>
            </a:solidFill>
            <a:round/>
            <a:headEnd/>
            <a:tailEnd/>
          </a:ln>
        </p:spPr>
        <p:txBody>
          <a:bodyPr rot="10800000" vert="eaVert" wrap="none" anchor="ctr">
            <a:prstTxWarp prst="textNoShape">
              <a:avLst/>
            </a:prstTxWarp>
          </a:bodyPr>
          <a:lstStyle/>
          <a:p>
            <a:endParaRPr lang="en-US"/>
          </a:p>
        </p:txBody>
      </p:sp>
      <p:sp>
        <p:nvSpPr>
          <p:cNvPr id="41023" name="Text Box 88"/>
          <p:cNvSpPr txBox="1">
            <a:spLocks noChangeArrowheads="1"/>
          </p:cNvSpPr>
          <p:nvPr/>
        </p:nvSpPr>
        <p:spPr bwMode="auto">
          <a:xfrm>
            <a:off x="6788149" y="3507014"/>
            <a:ext cx="806450" cy="198437"/>
          </a:xfrm>
          <a:prstGeom prst="rect">
            <a:avLst/>
          </a:prstGeom>
          <a:noFill/>
          <a:ln w="9525">
            <a:noFill/>
            <a:miter lim="800000"/>
            <a:headEnd/>
            <a:tailEnd/>
          </a:ln>
        </p:spPr>
        <p:txBody>
          <a:bodyPr wrap="none">
            <a:prstTxWarp prst="textNoShape">
              <a:avLst/>
            </a:prstTxWarp>
            <a:spAutoFit/>
          </a:bodyPr>
          <a:lstStyle/>
          <a:p>
            <a:r>
              <a:rPr lang="en-US" sz="700" b="1"/>
              <a:t>CertiPath Root</a:t>
            </a:r>
          </a:p>
        </p:txBody>
      </p:sp>
      <p:grpSp>
        <p:nvGrpSpPr>
          <p:cNvPr id="4" name="Group 408"/>
          <p:cNvGrpSpPr>
            <a:grpSpLocks/>
          </p:cNvGrpSpPr>
          <p:nvPr/>
        </p:nvGrpSpPr>
        <p:grpSpPr bwMode="auto">
          <a:xfrm>
            <a:off x="7043736" y="1103539"/>
            <a:ext cx="1795463" cy="231775"/>
            <a:chOff x="6551613" y="1695161"/>
            <a:chExt cx="1795784" cy="230832"/>
          </a:xfrm>
        </p:grpSpPr>
        <p:sp>
          <p:nvSpPr>
            <p:cNvPr id="41153" name="Oval 41"/>
            <p:cNvSpPr>
              <a:spLocks noChangeArrowheads="1"/>
            </p:cNvSpPr>
            <p:nvPr/>
          </p:nvSpPr>
          <p:spPr bwMode="auto">
            <a:xfrm rot="5194950">
              <a:off x="6534151" y="1717709"/>
              <a:ext cx="220662" cy="185737"/>
            </a:xfrm>
            <a:prstGeom prst="ellipse">
              <a:avLst/>
            </a:prstGeom>
            <a:solidFill>
              <a:srgbClr val="E6E6E6"/>
            </a:solidFill>
            <a:ln w="9525">
              <a:solidFill>
                <a:schemeClr val="tx1"/>
              </a:solidFill>
              <a:round/>
              <a:headEnd/>
              <a:tailEnd/>
            </a:ln>
          </p:spPr>
          <p:txBody>
            <a:bodyPr rot="10800000" vert="eaVert" wrap="none" anchor="ctr">
              <a:prstTxWarp prst="textNoShape">
                <a:avLst/>
              </a:prstTxWarp>
            </a:bodyPr>
            <a:lstStyle/>
            <a:p>
              <a:endParaRPr lang="en-US"/>
            </a:p>
          </p:txBody>
        </p:sp>
        <p:sp>
          <p:nvSpPr>
            <p:cNvPr id="41154" name="Text Box 89"/>
            <p:cNvSpPr txBox="1">
              <a:spLocks noChangeArrowheads="1"/>
            </p:cNvSpPr>
            <p:nvPr/>
          </p:nvSpPr>
          <p:spPr bwMode="auto">
            <a:xfrm>
              <a:off x="6695352" y="1695161"/>
              <a:ext cx="1652045" cy="230832"/>
            </a:xfrm>
            <a:prstGeom prst="rect">
              <a:avLst/>
            </a:prstGeom>
            <a:noFill/>
            <a:ln w="9525">
              <a:noFill/>
              <a:miter lim="800000"/>
              <a:headEnd/>
              <a:tailEnd/>
            </a:ln>
          </p:spPr>
          <p:txBody>
            <a:bodyPr wrap="none">
              <a:prstTxWarp prst="textNoShape">
                <a:avLst/>
              </a:prstTxWarp>
              <a:spAutoFit/>
            </a:bodyPr>
            <a:lstStyle/>
            <a:p>
              <a:r>
                <a:rPr lang="en-US" sz="900" b="1" i="1">
                  <a:solidFill>
                    <a:srgbClr val="000080"/>
                  </a:solidFill>
                </a:rPr>
                <a:t>Citi - PIV-I from CertiPath</a:t>
              </a:r>
              <a:endParaRPr lang="en-US" sz="400" b="1"/>
            </a:p>
          </p:txBody>
        </p:sp>
      </p:grpSp>
      <p:sp>
        <p:nvSpPr>
          <p:cNvPr id="41025" name="Text Box 94"/>
          <p:cNvSpPr txBox="1">
            <a:spLocks noChangeArrowheads="1"/>
          </p:cNvSpPr>
          <p:nvPr/>
        </p:nvSpPr>
        <p:spPr bwMode="auto">
          <a:xfrm>
            <a:off x="7205661" y="4307114"/>
            <a:ext cx="438150" cy="228600"/>
          </a:xfrm>
          <a:prstGeom prst="rect">
            <a:avLst/>
          </a:prstGeom>
          <a:noFill/>
          <a:ln w="9525">
            <a:noFill/>
            <a:miter lim="800000"/>
            <a:headEnd/>
            <a:tailEnd/>
          </a:ln>
        </p:spPr>
        <p:txBody>
          <a:bodyPr wrap="none">
            <a:prstTxWarp prst="textNoShape">
              <a:avLst/>
            </a:prstTxWarp>
            <a:spAutoFit/>
          </a:bodyPr>
          <a:lstStyle/>
          <a:p>
            <a:r>
              <a:rPr lang="en-US" sz="900" b="1">
                <a:solidFill>
                  <a:srgbClr val="000080"/>
                </a:solidFill>
              </a:rPr>
              <a:t>ORC</a:t>
            </a:r>
            <a:endParaRPr lang="en-US" sz="700" b="1"/>
          </a:p>
        </p:txBody>
      </p:sp>
      <p:sp>
        <p:nvSpPr>
          <p:cNvPr id="41026" name="Text Box 95"/>
          <p:cNvSpPr txBox="1">
            <a:spLocks noChangeArrowheads="1"/>
          </p:cNvSpPr>
          <p:nvPr/>
        </p:nvSpPr>
        <p:spPr bwMode="auto">
          <a:xfrm>
            <a:off x="7205661" y="5380264"/>
            <a:ext cx="582613" cy="200025"/>
          </a:xfrm>
          <a:prstGeom prst="rect">
            <a:avLst/>
          </a:prstGeom>
          <a:noFill/>
          <a:ln w="9525">
            <a:noFill/>
            <a:miter lim="800000"/>
            <a:headEnd/>
            <a:tailEnd/>
          </a:ln>
        </p:spPr>
        <p:txBody>
          <a:bodyPr wrap="none">
            <a:prstTxWarp prst="textNoShape">
              <a:avLst/>
            </a:prstTxWarp>
            <a:spAutoFit/>
          </a:bodyPr>
          <a:lstStyle/>
          <a:p>
            <a:r>
              <a:rPr lang="en-US" sz="700" b="1"/>
              <a:t>Identrust</a:t>
            </a:r>
          </a:p>
        </p:txBody>
      </p:sp>
      <p:sp>
        <p:nvSpPr>
          <p:cNvPr id="41027" name="Text Box 96"/>
          <p:cNvSpPr txBox="1">
            <a:spLocks noChangeArrowheads="1"/>
          </p:cNvSpPr>
          <p:nvPr/>
        </p:nvSpPr>
        <p:spPr bwMode="auto">
          <a:xfrm>
            <a:off x="7205661" y="4546826"/>
            <a:ext cx="534988" cy="198438"/>
          </a:xfrm>
          <a:prstGeom prst="rect">
            <a:avLst/>
          </a:prstGeom>
          <a:noFill/>
          <a:ln w="9525">
            <a:noFill/>
            <a:miter lim="800000"/>
            <a:headEnd/>
            <a:tailEnd/>
          </a:ln>
        </p:spPr>
        <p:txBody>
          <a:bodyPr wrap="none">
            <a:prstTxWarp prst="textNoShape">
              <a:avLst/>
            </a:prstTxWarp>
            <a:spAutoFit/>
          </a:bodyPr>
          <a:lstStyle/>
          <a:p>
            <a:r>
              <a:rPr lang="en-US" sz="700" b="1"/>
              <a:t>Verisign</a:t>
            </a:r>
          </a:p>
        </p:txBody>
      </p:sp>
      <p:sp>
        <p:nvSpPr>
          <p:cNvPr id="41028" name="Text Box 98"/>
          <p:cNvSpPr txBox="1">
            <a:spLocks noChangeArrowheads="1"/>
          </p:cNvSpPr>
          <p:nvPr/>
        </p:nvSpPr>
        <p:spPr bwMode="auto">
          <a:xfrm>
            <a:off x="7205661" y="4840514"/>
            <a:ext cx="506413" cy="200025"/>
          </a:xfrm>
          <a:prstGeom prst="rect">
            <a:avLst/>
          </a:prstGeom>
          <a:noFill/>
          <a:ln w="9525">
            <a:noFill/>
            <a:miter lim="800000"/>
            <a:headEnd/>
            <a:tailEnd/>
          </a:ln>
        </p:spPr>
        <p:txBody>
          <a:bodyPr wrap="none">
            <a:prstTxWarp prst="textNoShape">
              <a:avLst/>
            </a:prstTxWarp>
            <a:spAutoFit/>
          </a:bodyPr>
          <a:lstStyle/>
          <a:p>
            <a:r>
              <a:rPr lang="en-US" sz="700" b="1"/>
              <a:t>Entrust</a:t>
            </a:r>
          </a:p>
        </p:txBody>
      </p:sp>
      <p:sp>
        <p:nvSpPr>
          <p:cNvPr id="41029" name="Text Box 99"/>
          <p:cNvSpPr txBox="1">
            <a:spLocks noChangeArrowheads="1"/>
          </p:cNvSpPr>
          <p:nvPr/>
        </p:nvSpPr>
        <p:spPr bwMode="auto">
          <a:xfrm>
            <a:off x="3551236" y="5912076"/>
            <a:ext cx="371475" cy="198438"/>
          </a:xfrm>
          <a:prstGeom prst="rect">
            <a:avLst/>
          </a:prstGeom>
          <a:noFill/>
          <a:ln w="9525">
            <a:noFill/>
            <a:miter lim="800000"/>
            <a:headEnd/>
            <a:tailEnd/>
          </a:ln>
        </p:spPr>
        <p:txBody>
          <a:bodyPr wrap="none">
            <a:prstTxWarp prst="textNoShape">
              <a:avLst/>
            </a:prstTxWarp>
            <a:spAutoFit/>
          </a:bodyPr>
          <a:lstStyle/>
          <a:p>
            <a:r>
              <a:rPr lang="en-US" sz="700" b="1"/>
              <a:t>DHS</a:t>
            </a:r>
          </a:p>
        </p:txBody>
      </p:sp>
      <p:sp>
        <p:nvSpPr>
          <p:cNvPr id="41030" name="Text Box 102"/>
          <p:cNvSpPr txBox="1">
            <a:spLocks noChangeArrowheads="1"/>
          </p:cNvSpPr>
          <p:nvPr/>
        </p:nvSpPr>
        <p:spPr bwMode="auto">
          <a:xfrm>
            <a:off x="3892549" y="5912076"/>
            <a:ext cx="366712" cy="198438"/>
          </a:xfrm>
          <a:prstGeom prst="rect">
            <a:avLst/>
          </a:prstGeom>
          <a:noFill/>
          <a:ln w="9525">
            <a:noFill/>
            <a:miter lim="800000"/>
            <a:headEnd/>
            <a:tailEnd/>
          </a:ln>
        </p:spPr>
        <p:txBody>
          <a:bodyPr wrap="none">
            <a:prstTxWarp prst="textNoShape">
              <a:avLst/>
            </a:prstTxWarp>
            <a:spAutoFit/>
          </a:bodyPr>
          <a:lstStyle/>
          <a:p>
            <a:r>
              <a:rPr lang="en-US" sz="700" b="1"/>
              <a:t>DOJ</a:t>
            </a:r>
          </a:p>
        </p:txBody>
      </p:sp>
      <p:sp>
        <p:nvSpPr>
          <p:cNvPr id="41031" name="Text Box 103"/>
          <p:cNvSpPr txBox="1">
            <a:spLocks noChangeArrowheads="1"/>
          </p:cNvSpPr>
          <p:nvPr/>
        </p:nvSpPr>
        <p:spPr bwMode="auto">
          <a:xfrm>
            <a:off x="4606924" y="5912076"/>
            <a:ext cx="376237" cy="198438"/>
          </a:xfrm>
          <a:prstGeom prst="rect">
            <a:avLst/>
          </a:prstGeom>
          <a:noFill/>
          <a:ln w="9525">
            <a:noFill/>
            <a:miter lim="800000"/>
            <a:headEnd/>
            <a:tailEnd/>
          </a:ln>
        </p:spPr>
        <p:txBody>
          <a:bodyPr wrap="none">
            <a:prstTxWarp prst="textNoShape">
              <a:avLst/>
            </a:prstTxWarp>
            <a:spAutoFit/>
          </a:bodyPr>
          <a:lstStyle/>
          <a:p>
            <a:r>
              <a:rPr lang="en-US" sz="700" b="1"/>
              <a:t>DOS</a:t>
            </a:r>
          </a:p>
        </p:txBody>
      </p:sp>
      <p:sp>
        <p:nvSpPr>
          <p:cNvPr id="41032" name="Text Box 104"/>
          <p:cNvSpPr txBox="1">
            <a:spLocks noChangeArrowheads="1"/>
          </p:cNvSpPr>
          <p:nvPr/>
        </p:nvSpPr>
        <p:spPr bwMode="auto">
          <a:xfrm>
            <a:off x="7205661" y="5640614"/>
            <a:ext cx="381000" cy="198437"/>
          </a:xfrm>
          <a:prstGeom prst="rect">
            <a:avLst/>
          </a:prstGeom>
          <a:noFill/>
          <a:ln w="9525">
            <a:noFill/>
            <a:miter lim="800000"/>
            <a:headEnd/>
            <a:tailEnd/>
          </a:ln>
        </p:spPr>
        <p:txBody>
          <a:bodyPr wrap="none">
            <a:prstTxWarp prst="textNoShape">
              <a:avLst/>
            </a:prstTxWarp>
            <a:spAutoFit/>
          </a:bodyPr>
          <a:lstStyle/>
          <a:p>
            <a:r>
              <a:rPr lang="en-US" sz="700" b="1"/>
              <a:t>GPO</a:t>
            </a:r>
          </a:p>
        </p:txBody>
      </p:sp>
      <p:sp>
        <p:nvSpPr>
          <p:cNvPr id="41033" name="Text Box 105"/>
          <p:cNvSpPr txBox="1">
            <a:spLocks noChangeArrowheads="1"/>
          </p:cNvSpPr>
          <p:nvPr/>
        </p:nvSpPr>
        <p:spPr bwMode="auto">
          <a:xfrm>
            <a:off x="7205661" y="5908901"/>
            <a:ext cx="560388" cy="198438"/>
          </a:xfrm>
          <a:prstGeom prst="rect">
            <a:avLst/>
          </a:prstGeom>
          <a:noFill/>
          <a:ln w="9525">
            <a:noFill/>
            <a:miter lim="800000"/>
            <a:headEnd/>
            <a:tailEnd/>
          </a:ln>
        </p:spPr>
        <p:txBody>
          <a:bodyPr wrap="none">
            <a:prstTxWarp prst="textNoShape">
              <a:avLst/>
            </a:prstTxWarp>
            <a:spAutoFit/>
          </a:bodyPr>
          <a:lstStyle/>
          <a:p>
            <a:r>
              <a:rPr lang="en-US" sz="700" b="1"/>
              <a:t>Treasury</a:t>
            </a:r>
          </a:p>
        </p:txBody>
      </p:sp>
      <p:sp>
        <p:nvSpPr>
          <p:cNvPr id="41034" name="Text Box 106"/>
          <p:cNvSpPr txBox="1">
            <a:spLocks noChangeArrowheads="1"/>
          </p:cNvSpPr>
          <p:nvPr/>
        </p:nvSpPr>
        <p:spPr bwMode="auto">
          <a:xfrm>
            <a:off x="4178299" y="5912076"/>
            <a:ext cx="490537" cy="198438"/>
          </a:xfrm>
          <a:prstGeom prst="rect">
            <a:avLst/>
          </a:prstGeom>
          <a:noFill/>
          <a:ln w="9525">
            <a:noFill/>
            <a:miter lim="800000"/>
            <a:headEnd/>
            <a:tailEnd/>
          </a:ln>
        </p:spPr>
        <p:txBody>
          <a:bodyPr wrap="none">
            <a:prstTxWarp prst="textNoShape">
              <a:avLst/>
            </a:prstTxWarp>
            <a:spAutoFit/>
          </a:bodyPr>
          <a:lstStyle/>
          <a:p>
            <a:r>
              <a:rPr lang="en-US" sz="700" b="1"/>
              <a:t>USPTO</a:t>
            </a:r>
          </a:p>
        </p:txBody>
      </p:sp>
      <p:sp>
        <p:nvSpPr>
          <p:cNvPr id="41035" name="Text Box 107"/>
          <p:cNvSpPr txBox="1">
            <a:spLocks noChangeArrowheads="1"/>
          </p:cNvSpPr>
          <p:nvPr/>
        </p:nvSpPr>
        <p:spPr bwMode="auto">
          <a:xfrm>
            <a:off x="4930774" y="5912076"/>
            <a:ext cx="436562" cy="198438"/>
          </a:xfrm>
          <a:prstGeom prst="rect">
            <a:avLst/>
          </a:prstGeom>
          <a:noFill/>
          <a:ln w="9525">
            <a:noFill/>
            <a:miter lim="800000"/>
            <a:headEnd/>
            <a:tailEnd/>
          </a:ln>
        </p:spPr>
        <p:txBody>
          <a:bodyPr wrap="none">
            <a:prstTxWarp prst="textNoShape">
              <a:avLst/>
            </a:prstTxWarp>
            <a:spAutoFit/>
          </a:bodyPr>
          <a:lstStyle/>
          <a:p>
            <a:r>
              <a:rPr lang="en-US" sz="700" b="1"/>
              <a:t>NASA</a:t>
            </a:r>
          </a:p>
        </p:txBody>
      </p:sp>
      <p:sp>
        <p:nvSpPr>
          <p:cNvPr id="41036" name="Text Box 108"/>
          <p:cNvSpPr txBox="1">
            <a:spLocks noChangeArrowheads="1"/>
          </p:cNvSpPr>
          <p:nvPr/>
        </p:nvSpPr>
        <p:spPr bwMode="auto">
          <a:xfrm>
            <a:off x="8637586" y="2881539"/>
            <a:ext cx="465138" cy="198437"/>
          </a:xfrm>
          <a:prstGeom prst="rect">
            <a:avLst/>
          </a:prstGeom>
          <a:noFill/>
          <a:ln w="9525">
            <a:noFill/>
            <a:miter lim="800000"/>
            <a:headEnd/>
            <a:tailEnd/>
          </a:ln>
        </p:spPr>
        <p:txBody>
          <a:bodyPr wrap="none">
            <a:prstTxWarp prst="textNoShape">
              <a:avLst/>
            </a:prstTxWarp>
            <a:spAutoFit/>
          </a:bodyPr>
          <a:lstStyle/>
          <a:p>
            <a:r>
              <a:rPr lang="en-US" sz="700" b="1"/>
              <a:t>ARINC</a:t>
            </a:r>
          </a:p>
        </p:txBody>
      </p:sp>
      <p:sp>
        <p:nvSpPr>
          <p:cNvPr id="41037" name="Text Box 109"/>
          <p:cNvSpPr txBox="1">
            <a:spLocks noChangeArrowheads="1"/>
          </p:cNvSpPr>
          <p:nvPr/>
        </p:nvSpPr>
        <p:spPr bwMode="auto">
          <a:xfrm>
            <a:off x="8637586" y="3189514"/>
            <a:ext cx="420688" cy="198437"/>
          </a:xfrm>
          <a:prstGeom prst="rect">
            <a:avLst/>
          </a:prstGeom>
          <a:noFill/>
          <a:ln w="9525">
            <a:noFill/>
            <a:miter lim="800000"/>
            <a:headEnd/>
            <a:tailEnd/>
          </a:ln>
        </p:spPr>
        <p:txBody>
          <a:bodyPr wrap="none">
            <a:prstTxWarp prst="textNoShape">
              <a:avLst/>
            </a:prstTxWarp>
            <a:spAutoFit/>
          </a:bodyPr>
          <a:lstStyle/>
          <a:p>
            <a:r>
              <a:rPr lang="en-US" sz="700" b="1"/>
              <a:t>SETA</a:t>
            </a:r>
          </a:p>
        </p:txBody>
      </p:sp>
      <p:sp>
        <p:nvSpPr>
          <p:cNvPr id="41038" name="Text Box 110"/>
          <p:cNvSpPr txBox="1">
            <a:spLocks noChangeArrowheads="1"/>
          </p:cNvSpPr>
          <p:nvPr/>
        </p:nvSpPr>
        <p:spPr bwMode="auto">
          <a:xfrm>
            <a:off x="8643936" y="3462564"/>
            <a:ext cx="509588" cy="198437"/>
          </a:xfrm>
          <a:prstGeom prst="rect">
            <a:avLst/>
          </a:prstGeom>
          <a:noFill/>
          <a:ln w="9525">
            <a:noFill/>
            <a:miter lim="800000"/>
            <a:headEnd/>
            <a:tailEnd/>
          </a:ln>
        </p:spPr>
        <p:txBody>
          <a:bodyPr wrap="none">
            <a:prstTxWarp prst="textNoShape">
              <a:avLst/>
            </a:prstTxWarp>
            <a:spAutoFit/>
          </a:bodyPr>
          <a:lstStyle/>
          <a:p>
            <a:r>
              <a:rPr lang="en-US" sz="700" b="1"/>
              <a:t>Exostar</a:t>
            </a:r>
          </a:p>
        </p:txBody>
      </p:sp>
      <p:sp>
        <p:nvSpPr>
          <p:cNvPr id="41039" name="Text Box 111"/>
          <p:cNvSpPr txBox="1">
            <a:spLocks noChangeArrowheads="1"/>
          </p:cNvSpPr>
          <p:nvPr/>
        </p:nvSpPr>
        <p:spPr bwMode="auto">
          <a:xfrm>
            <a:off x="8645524" y="3778476"/>
            <a:ext cx="431800" cy="198438"/>
          </a:xfrm>
          <a:prstGeom prst="rect">
            <a:avLst/>
          </a:prstGeom>
          <a:noFill/>
          <a:ln w="9525">
            <a:noFill/>
            <a:miter lim="800000"/>
            <a:headEnd/>
            <a:tailEnd/>
          </a:ln>
        </p:spPr>
        <p:txBody>
          <a:bodyPr wrap="none">
            <a:prstTxWarp prst="textNoShape">
              <a:avLst/>
            </a:prstTxWarp>
            <a:spAutoFit/>
          </a:bodyPr>
          <a:lstStyle/>
          <a:p>
            <a:r>
              <a:rPr lang="en-US" sz="700" b="1"/>
              <a:t>EACS</a:t>
            </a:r>
          </a:p>
        </p:txBody>
      </p:sp>
      <p:grpSp>
        <p:nvGrpSpPr>
          <p:cNvPr id="5" name="Group 407"/>
          <p:cNvGrpSpPr>
            <a:grpSpLocks/>
          </p:cNvGrpSpPr>
          <p:nvPr/>
        </p:nvGrpSpPr>
        <p:grpSpPr bwMode="auto">
          <a:xfrm>
            <a:off x="7043736" y="1390876"/>
            <a:ext cx="1411288" cy="220663"/>
            <a:chOff x="6811963" y="1847850"/>
            <a:chExt cx="1411287" cy="220663"/>
          </a:xfrm>
        </p:grpSpPr>
        <p:sp>
          <p:nvSpPr>
            <p:cNvPr id="41151" name="Oval 40"/>
            <p:cNvSpPr>
              <a:spLocks noChangeArrowheads="1"/>
            </p:cNvSpPr>
            <p:nvPr/>
          </p:nvSpPr>
          <p:spPr bwMode="auto">
            <a:xfrm rot="5194950">
              <a:off x="6794500" y="1865313"/>
              <a:ext cx="220663" cy="185737"/>
            </a:xfrm>
            <a:prstGeom prst="ellipse">
              <a:avLst/>
            </a:prstGeom>
            <a:solidFill>
              <a:srgbClr val="E6E6E6"/>
            </a:solidFill>
            <a:ln w="9525">
              <a:solidFill>
                <a:schemeClr val="tx1"/>
              </a:solidFill>
              <a:round/>
              <a:headEnd/>
              <a:tailEnd/>
            </a:ln>
          </p:spPr>
          <p:txBody>
            <a:bodyPr rot="10800000" vert="eaVert" wrap="none" anchor="ctr">
              <a:prstTxWarp prst="textNoShape">
                <a:avLst/>
              </a:prstTxWarp>
            </a:bodyPr>
            <a:lstStyle/>
            <a:p>
              <a:endParaRPr lang="en-US"/>
            </a:p>
          </p:txBody>
        </p:sp>
        <p:sp>
          <p:nvSpPr>
            <p:cNvPr id="41152" name="Text Box 112"/>
            <p:cNvSpPr txBox="1">
              <a:spLocks noChangeArrowheads="1"/>
            </p:cNvSpPr>
            <p:nvPr/>
          </p:nvSpPr>
          <p:spPr bwMode="auto">
            <a:xfrm>
              <a:off x="6967538" y="1858962"/>
              <a:ext cx="1255712" cy="198438"/>
            </a:xfrm>
            <a:prstGeom prst="rect">
              <a:avLst/>
            </a:prstGeom>
            <a:noFill/>
            <a:ln w="9525">
              <a:noFill/>
              <a:miter lim="800000"/>
              <a:headEnd/>
              <a:tailEnd/>
            </a:ln>
          </p:spPr>
          <p:txBody>
            <a:bodyPr wrap="none">
              <a:prstTxWarp prst="textNoShape">
                <a:avLst/>
              </a:prstTxWarp>
              <a:spAutoFit/>
            </a:bodyPr>
            <a:lstStyle/>
            <a:p>
              <a:r>
                <a:rPr lang="en-US" sz="700" b="1"/>
                <a:t>HID - PIV-I from CertiPath</a:t>
              </a:r>
            </a:p>
          </p:txBody>
        </p:sp>
      </p:grpSp>
      <p:grpSp>
        <p:nvGrpSpPr>
          <p:cNvPr id="6" name="Group 406"/>
          <p:cNvGrpSpPr>
            <a:grpSpLocks/>
          </p:cNvGrpSpPr>
          <p:nvPr/>
        </p:nvGrpSpPr>
        <p:grpSpPr bwMode="auto">
          <a:xfrm>
            <a:off x="7043736" y="1667101"/>
            <a:ext cx="1206500" cy="246063"/>
            <a:chOff x="7040563" y="1958975"/>
            <a:chExt cx="1206500" cy="246063"/>
          </a:xfrm>
        </p:grpSpPr>
        <p:sp>
          <p:nvSpPr>
            <p:cNvPr id="41149" name="Oval 39"/>
            <p:cNvSpPr>
              <a:spLocks noChangeArrowheads="1"/>
            </p:cNvSpPr>
            <p:nvPr/>
          </p:nvSpPr>
          <p:spPr bwMode="auto">
            <a:xfrm rot="5194950">
              <a:off x="7023100" y="2001838"/>
              <a:ext cx="220663" cy="185737"/>
            </a:xfrm>
            <a:prstGeom prst="ellipse">
              <a:avLst/>
            </a:prstGeom>
            <a:solidFill>
              <a:srgbClr val="E6E6E6"/>
            </a:solidFill>
            <a:ln w="9525">
              <a:solidFill>
                <a:schemeClr val="tx1"/>
              </a:solidFill>
              <a:round/>
              <a:headEnd/>
              <a:tailEnd/>
            </a:ln>
          </p:spPr>
          <p:txBody>
            <a:bodyPr rot="10800000" vert="eaVert" wrap="none" anchor="ctr">
              <a:prstTxWarp prst="textNoShape">
                <a:avLst/>
              </a:prstTxWarp>
            </a:bodyPr>
            <a:lstStyle/>
            <a:p>
              <a:endParaRPr lang="en-US"/>
            </a:p>
          </p:txBody>
        </p:sp>
        <p:sp>
          <p:nvSpPr>
            <p:cNvPr id="41150" name="Text Box 113"/>
            <p:cNvSpPr txBox="1">
              <a:spLocks noChangeArrowheads="1"/>
            </p:cNvSpPr>
            <p:nvPr/>
          </p:nvSpPr>
          <p:spPr bwMode="auto">
            <a:xfrm>
              <a:off x="7208838" y="1958975"/>
              <a:ext cx="1038225" cy="198438"/>
            </a:xfrm>
            <a:prstGeom prst="rect">
              <a:avLst/>
            </a:prstGeom>
            <a:noFill/>
            <a:ln w="9525">
              <a:noFill/>
              <a:miter lim="800000"/>
              <a:headEnd/>
              <a:tailEnd/>
            </a:ln>
          </p:spPr>
          <p:txBody>
            <a:bodyPr wrap="none">
              <a:prstTxWarp prst="textNoShape">
                <a:avLst/>
              </a:prstTxWarp>
              <a:spAutoFit/>
            </a:bodyPr>
            <a:lstStyle/>
            <a:p>
              <a:r>
                <a:rPr lang="en-US" sz="700" b="1"/>
                <a:t>Johnson &amp; Johnson</a:t>
              </a:r>
            </a:p>
          </p:txBody>
        </p:sp>
      </p:grpSp>
      <p:grpSp>
        <p:nvGrpSpPr>
          <p:cNvPr id="7" name="Group 405"/>
          <p:cNvGrpSpPr>
            <a:grpSpLocks/>
          </p:cNvGrpSpPr>
          <p:nvPr/>
        </p:nvGrpSpPr>
        <p:grpSpPr bwMode="auto">
          <a:xfrm>
            <a:off x="7043736" y="1970314"/>
            <a:ext cx="787400" cy="220662"/>
            <a:chOff x="7258050" y="2111375"/>
            <a:chExt cx="787400" cy="220663"/>
          </a:xfrm>
        </p:grpSpPr>
        <p:sp>
          <p:nvSpPr>
            <p:cNvPr id="41147" name="Oval 38"/>
            <p:cNvSpPr>
              <a:spLocks noChangeArrowheads="1"/>
            </p:cNvSpPr>
            <p:nvPr/>
          </p:nvSpPr>
          <p:spPr bwMode="auto">
            <a:xfrm rot="5194950">
              <a:off x="7240587" y="2128838"/>
              <a:ext cx="220663" cy="185738"/>
            </a:xfrm>
            <a:prstGeom prst="ellipse">
              <a:avLst/>
            </a:prstGeom>
            <a:solidFill>
              <a:srgbClr val="E6E6E6"/>
            </a:solidFill>
            <a:ln w="9525">
              <a:solidFill>
                <a:schemeClr val="tx1"/>
              </a:solidFill>
              <a:round/>
              <a:headEnd/>
              <a:tailEnd/>
            </a:ln>
          </p:spPr>
          <p:txBody>
            <a:bodyPr rot="10800000" vert="eaVert" wrap="none" anchor="ctr">
              <a:prstTxWarp prst="textNoShape">
                <a:avLst/>
              </a:prstTxWarp>
            </a:bodyPr>
            <a:lstStyle/>
            <a:p>
              <a:endParaRPr lang="en-US"/>
            </a:p>
          </p:txBody>
        </p:sp>
        <p:sp>
          <p:nvSpPr>
            <p:cNvPr id="41148" name="Text Box 114"/>
            <p:cNvSpPr txBox="1">
              <a:spLocks noChangeArrowheads="1"/>
            </p:cNvSpPr>
            <p:nvPr/>
          </p:nvSpPr>
          <p:spPr bwMode="auto">
            <a:xfrm>
              <a:off x="7412038" y="2130425"/>
              <a:ext cx="633412" cy="198438"/>
            </a:xfrm>
            <a:prstGeom prst="rect">
              <a:avLst/>
            </a:prstGeom>
            <a:noFill/>
            <a:ln w="9525">
              <a:noFill/>
              <a:miter lim="800000"/>
              <a:headEnd/>
              <a:tailEnd/>
            </a:ln>
          </p:spPr>
          <p:txBody>
            <a:bodyPr wrap="none">
              <a:prstTxWarp prst="textNoShape">
                <a:avLst/>
              </a:prstTxWarp>
              <a:spAutoFit/>
            </a:bodyPr>
            <a:lstStyle/>
            <a:p>
              <a:r>
                <a:rPr lang="en-US" sz="700" b="1"/>
                <a:t>Cybertrust</a:t>
              </a:r>
            </a:p>
          </p:txBody>
        </p:sp>
      </p:grpSp>
      <p:grpSp>
        <p:nvGrpSpPr>
          <p:cNvPr id="8" name="Group 404"/>
          <p:cNvGrpSpPr>
            <a:grpSpLocks/>
          </p:cNvGrpSpPr>
          <p:nvPr/>
        </p:nvGrpSpPr>
        <p:grpSpPr bwMode="auto">
          <a:xfrm>
            <a:off x="7043736" y="2246539"/>
            <a:ext cx="631825" cy="220662"/>
            <a:chOff x="7475538" y="2297113"/>
            <a:chExt cx="631825" cy="220662"/>
          </a:xfrm>
        </p:grpSpPr>
        <p:sp>
          <p:nvSpPr>
            <p:cNvPr id="41145" name="Oval 93"/>
            <p:cNvSpPr>
              <a:spLocks noChangeArrowheads="1"/>
            </p:cNvSpPr>
            <p:nvPr/>
          </p:nvSpPr>
          <p:spPr bwMode="auto">
            <a:xfrm rot="5194950">
              <a:off x="7458076" y="2314575"/>
              <a:ext cx="220662" cy="185737"/>
            </a:xfrm>
            <a:prstGeom prst="ellipse">
              <a:avLst/>
            </a:prstGeom>
            <a:solidFill>
              <a:srgbClr val="E6E6E6"/>
            </a:solidFill>
            <a:ln w="9525">
              <a:solidFill>
                <a:schemeClr val="tx1"/>
              </a:solidFill>
              <a:round/>
              <a:headEnd/>
              <a:tailEnd/>
            </a:ln>
          </p:spPr>
          <p:txBody>
            <a:bodyPr rot="10800000" vert="eaVert" wrap="none" anchor="ctr">
              <a:prstTxWarp prst="textNoShape">
                <a:avLst/>
              </a:prstTxWarp>
            </a:bodyPr>
            <a:lstStyle/>
            <a:p>
              <a:endParaRPr lang="en-US"/>
            </a:p>
          </p:txBody>
        </p:sp>
        <p:sp>
          <p:nvSpPr>
            <p:cNvPr id="41146" name="Text Box 115"/>
            <p:cNvSpPr txBox="1">
              <a:spLocks noChangeArrowheads="1"/>
            </p:cNvSpPr>
            <p:nvPr/>
          </p:nvSpPr>
          <p:spPr bwMode="auto">
            <a:xfrm>
              <a:off x="7621588" y="2300288"/>
              <a:ext cx="485775" cy="198437"/>
            </a:xfrm>
            <a:prstGeom prst="rect">
              <a:avLst/>
            </a:prstGeom>
            <a:noFill/>
            <a:ln w="9525">
              <a:noFill/>
              <a:miter lim="800000"/>
              <a:headEnd/>
              <a:tailEnd/>
            </a:ln>
          </p:spPr>
          <p:txBody>
            <a:bodyPr wrap="none">
              <a:prstTxWarp prst="textNoShape">
                <a:avLst/>
              </a:prstTxWarp>
              <a:spAutoFit/>
            </a:bodyPr>
            <a:lstStyle/>
            <a:p>
              <a:r>
                <a:rPr lang="en-US" sz="700" b="1"/>
                <a:t>Boeing</a:t>
              </a:r>
            </a:p>
          </p:txBody>
        </p:sp>
      </p:grpSp>
      <p:grpSp>
        <p:nvGrpSpPr>
          <p:cNvPr id="9" name="Group 401"/>
          <p:cNvGrpSpPr>
            <a:grpSpLocks/>
          </p:cNvGrpSpPr>
          <p:nvPr/>
        </p:nvGrpSpPr>
        <p:grpSpPr bwMode="auto">
          <a:xfrm>
            <a:off x="7043736" y="2522764"/>
            <a:ext cx="1036638" cy="220662"/>
            <a:chOff x="7685088" y="2395827"/>
            <a:chExt cx="1036637" cy="220662"/>
          </a:xfrm>
        </p:grpSpPr>
        <p:sp>
          <p:nvSpPr>
            <p:cNvPr id="41143" name="Oval 92"/>
            <p:cNvSpPr>
              <a:spLocks noChangeArrowheads="1"/>
            </p:cNvSpPr>
            <p:nvPr/>
          </p:nvSpPr>
          <p:spPr bwMode="auto">
            <a:xfrm rot="5194950">
              <a:off x="7667626" y="2413289"/>
              <a:ext cx="220662" cy="185737"/>
            </a:xfrm>
            <a:prstGeom prst="ellipse">
              <a:avLst/>
            </a:prstGeom>
            <a:solidFill>
              <a:srgbClr val="E6E6E6"/>
            </a:solidFill>
            <a:ln w="9525">
              <a:solidFill>
                <a:schemeClr val="tx1"/>
              </a:solidFill>
              <a:round/>
              <a:headEnd/>
              <a:tailEnd/>
            </a:ln>
          </p:spPr>
          <p:txBody>
            <a:bodyPr rot="10800000" vert="eaVert" wrap="none" anchor="ctr">
              <a:prstTxWarp prst="textNoShape">
                <a:avLst/>
              </a:prstTxWarp>
            </a:bodyPr>
            <a:lstStyle/>
            <a:p>
              <a:endParaRPr lang="en-US"/>
            </a:p>
          </p:txBody>
        </p:sp>
        <p:sp>
          <p:nvSpPr>
            <p:cNvPr id="41144" name="Text Box 116"/>
            <p:cNvSpPr txBox="1">
              <a:spLocks noChangeArrowheads="1"/>
            </p:cNvSpPr>
            <p:nvPr/>
          </p:nvSpPr>
          <p:spPr bwMode="auto">
            <a:xfrm>
              <a:off x="7831138" y="2406938"/>
              <a:ext cx="890587" cy="198438"/>
            </a:xfrm>
            <a:prstGeom prst="rect">
              <a:avLst/>
            </a:prstGeom>
            <a:noFill/>
            <a:ln w="9525">
              <a:noFill/>
              <a:miter lim="800000"/>
              <a:headEnd/>
              <a:tailEnd/>
            </a:ln>
          </p:spPr>
          <p:txBody>
            <a:bodyPr wrap="none">
              <a:prstTxWarp prst="textNoShape">
                <a:avLst/>
              </a:prstTxWarp>
              <a:spAutoFit/>
            </a:bodyPr>
            <a:lstStyle/>
            <a:p>
              <a:r>
                <a:rPr lang="en-US" sz="700" b="1"/>
                <a:t>Lockheed Martin</a:t>
              </a:r>
            </a:p>
          </p:txBody>
        </p:sp>
      </p:grpSp>
      <p:grpSp>
        <p:nvGrpSpPr>
          <p:cNvPr id="10" name="Group 402"/>
          <p:cNvGrpSpPr>
            <a:grpSpLocks/>
          </p:cNvGrpSpPr>
          <p:nvPr/>
        </p:nvGrpSpPr>
        <p:grpSpPr bwMode="auto">
          <a:xfrm>
            <a:off x="7043736" y="2800576"/>
            <a:ext cx="1157288" cy="220663"/>
            <a:chOff x="7853363" y="2611727"/>
            <a:chExt cx="1157287" cy="220662"/>
          </a:xfrm>
        </p:grpSpPr>
        <p:sp>
          <p:nvSpPr>
            <p:cNvPr id="41141" name="Oval 91"/>
            <p:cNvSpPr>
              <a:spLocks noChangeArrowheads="1"/>
            </p:cNvSpPr>
            <p:nvPr/>
          </p:nvSpPr>
          <p:spPr bwMode="auto">
            <a:xfrm rot="5194950">
              <a:off x="7835901" y="2629189"/>
              <a:ext cx="220662" cy="185737"/>
            </a:xfrm>
            <a:prstGeom prst="ellipse">
              <a:avLst/>
            </a:prstGeom>
            <a:solidFill>
              <a:srgbClr val="E6E6E6"/>
            </a:solidFill>
            <a:ln w="9525">
              <a:solidFill>
                <a:schemeClr val="tx1"/>
              </a:solidFill>
              <a:round/>
              <a:headEnd/>
              <a:tailEnd/>
            </a:ln>
          </p:spPr>
          <p:txBody>
            <a:bodyPr rot="10800000" vert="eaVert" wrap="none" anchor="ctr">
              <a:prstTxWarp prst="textNoShape">
                <a:avLst/>
              </a:prstTxWarp>
            </a:bodyPr>
            <a:lstStyle/>
            <a:p>
              <a:endParaRPr lang="en-US"/>
            </a:p>
          </p:txBody>
        </p:sp>
        <p:sp>
          <p:nvSpPr>
            <p:cNvPr id="41142" name="Text Box 117"/>
            <p:cNvSpPr txBox="1">
              <a:spLocks noChangeArrowheads="1"/>
            </p:cNvSpPr>
            <p:nvPr/>
          </p:nvSpPr>
          <p:spPr bwMode="auto">
            <a:xfrm>
              <a:off x="8001000" y="2622838"/>
              <a:ext cx="1009650" cy="198438"/>
            </a:xfrm>
            <a:prstGeom prst="rect">
              <a:avLst/>
            </a:prstGeom>
            <a:noFill/>
            <a:ln w="9525">
              <a:noFill/>
              <a:miter lim="800000"/>
              <a:headEnd/>
              <a:tailEnd/>
            </a:ln>
          </p:spPr>
          <p:txBody>
            <a:bodyPr wrap="none">
              <a:prstTxWarp prst="textNoShape">
                <a:avLst/>
              </a:prstTxWarp>
              <a:spAutoFit/>
            </a:bodyPr>
            <a:lstStyle/>
            <a:p>
              <a:r>
                <a:rPr lang="en-US" sz="700" b="1"/>
                <a:t>Northrop Grumman</a:t>
              </a:r>
            </a:p>
          </p:txBody>
        </p:sp>
      </p:grpSp>
      <p:grpSp>
        <p:nvGrpSpPr>
          <p:cNvPr id="11" name="Group 403"/>
          <p:cNvGrpSpPr>
            <a:grpSpLocks/>
          </p:cNvGrpSpPr>
          <p:nvPr/>
        </p:nvGrpSpPr>
        <p:grpSpPr bwMode="auto">
          <a:xfrm>
            <a:off x="7043736" y="3076801"/>
            <a:ext cx="736600" cy="220663"/>
            <a:chOff x="7986713" y="2836359"/>
            <a:chExt cx="736600" cy="220662"/>
          </a:xfrm>
        </p:grpSpPr>
        <p:sp>
          <p:nvSpPr>
            <p:cNvPr id="41139" name="Oval 90"/>
            <p:cNvSpPr>
              <a:spLocks noChangeArrowheads="1"/>
            </p:cNvSpPr>
            <p:nvPr/>
          </p:nvSpPr>
          <p:spPr bwMode="auto">
            <a:xfrm rot="5194950">
              <a:off x="7969251" y="2853821"/>
              <a:ext cx="220662" cy="185737"/>
            </a:xfrm>
            <a:prstGeom prst="ellipse">
              <a:avLst/>
            </a:prstGeom>
            <a:solidFill>
              <a:srgbClr val="E6E6E6"/>
            </a:solidFill>
            <a:ln w="9525">
              <a:solidFill>
                <a:schemeClr val="tx1"/>
              </a:solidFill>
              <a:round/>
              <a:headEnd/>
              <a:tailEnd/>
            </a:ln>
          </p:spPr>
          <p:txBody>
            <a:bodyPr rot="10800000" vert="eaVert" wrap="none" anchor="ctr">
              <a:prstTxWarp prst="textNoShape">
                <a:avLst/>
              </a:prstTxWarp>
            </a:bodyPr>
            <a:lstStyle/>
            <a:p>
              <a:endParaRPr lang="en-US"/>
            </a:p>
          </p:txBody>
        </p:sp>
        <p:sp>
          <p:nvSpPr>
            <p:cNvPr id="41140" name="Text Box 118"/>
            <p:cNvSpPr txBox="1">
              <a:spLocks noChangeArrowheads="1"/>
            </p:cNvSpPr>
            <p:nvPr/>
          </p:nvSpPr>
          <p:spPr bwMode="auto">
            <a:xfrm>
              <a:off x="8134350" y="2847471"/>
              <a:ext cx="588963" cy="198437"/>
            </a:xfrm>
            <a:prstGeom prst="rect">
              <a:avLst/>
            </a:prstGeom>
            <a:noFill/>
            <a:ln w="9525">
              <a:noFill/>
              <a:miter lim="800000"/>
              <a:headEnd/>
              <a:tailEnd/>
            </a:ln>
          </p:spPr>
          <p:txBody>
            <a:bodyPr wrap="none">
              <a:prstTxWarp prst="textNoShape">
                <a:avLst/>
              </a:prstTxWarp>
              <a:spAutoFit/>
            </a:bodyPr>
            <a:lstStyle/>
            <a:p>
              <a:r>
                <a:rPr lang="en-US" sz="700" b="1"/>
                <a:t>Raytheon</a:t>
              </a:r>
            </a:p>
          </p:txBody>
        </p:sp>
      </p:grpSp>
      <p:sp>
        <p:nvSpPr>
          <p:cNvPr id="41047" name="Text Box 122"/>
          <p:cNvSpPr txBox="1">
            <a:spLocks noChangeArrowheads="1"/>
          </p:cNvSpPr>
          <p:nvPr/>
        </p:nvSpPr>
        <p:spPr bwMode="auto">
          <a:xfrm>
            <a:off x="3414711" y="1775051"/>
            <a:ext cx="425450" cy="198438"/>
          </a:xfrm>
          <a:prstGeom prst="rect">
            <a:avLst/>
          </a:prstGeom>
          <a:noFill/>
          <a:ln w="9525">
            <a:noFill/>
            <a:miter lim="800000"/>
            <a:headEnd/>
            <a:tailEnd/>
          </a:ln>
        </p:spPr>
        <p:txBody>
          <a:bodyPr wrap="none">
            <a:prstTxWarp prst="textNoShape">
              <a:avLst/>
            </a:prstTxWarp>
            <a:spAutoFit/>
          </a:bodyPr>
          <a:lstStyle/>
          <a:p>
            <a:r>
              <a:rPr lang="en-US" sz="700" b="1"/>
              <a:t>USPS</a:t>
            </a:r>
          </a:p>
        </p:txBody>
      </p:sp>
      <p:sp>
        <p:nvSpPr>
          <p:cNvPr id="41048" name="Text Box 123"/>
          <p:cNvSpPr txBox="1">
            <a:spLocks noChangeArrowheads="1"/>
          </p:cNvSpPr>
          <p:nvPr/>
        </p:nvSpPr>
        <p:spPr bwMode="auto">
          <a:xfrm>
            <a:off x="1301749" y="2179864"/>
            <a:ext cx="466725" cy="244475"/>
          </a:xfrm>
          <a:prstGeom prst="rect">
            <a:avLst/>
          </a:prstGeom>
          <a:noFill/>
          <a:ln w="9525">
            <a:noFill/>
            <a:miter lim="800000"/>
            <a:headEnd/>
            <a:tailEnd/>
          </a:ln>
        </p:spPr>
        <p:txBody>
          <a:bodyPr wrap="none">
            <a:prstTxWarp prst="textNoShape">
              <a:avLst/>
            </a:prstTxWarp>
            <a:spAutoFit/>
          </a:bodyPr>
          <a:lstStyle/>
          <a:p>
            <a:r>
              <a:rPr lang="en-US" sz="1000" b="1">
                <a:solidFill>
                  <a:srgbClr val="000080"/>
                </a:solidFill>
              </a:rPr>
              <a:t>ORC</a:t>
            </a:r>
          </a:p>
        </p:txBody>
      </p:sp>
      <p:sp>
        <p:nvSpPr>
          <p:cNvPr id="41049" name="Text Box 127"/>
          <p:cNvSpPr txBox="1">
            <a:spLocks noChangeArrowheads="1"/>
          </p:cNvSpPr>
          <p:nvPr/>
        </p:nvSpPr>
        <p:spPr bwMode="auto">
          <a:xfrm>
            <a:off x="150811" y="6183539"/>
            <a:ext cx="569913" cy="304800"/>
          </a:xfrm>
          <a:prstGeom prst="rect">
            <a:avLst/>
          </a:prstGeom>
          <a:noFill/>
          <a:ln w="9525">
            <a:noFill/>
            <a:miter lim="800000"/>
            <a:headEnd/>
            <a:tailEnd/>
          </a:ln>
        </p:spPr>
        <p:txBody>
          <a:bodyPr wrap="none">
            <a:prstTxWarp prst="textNoShape">
              <a:avLst/>
            </a:prstTxWarp>
            <a:spAutoFit/>
          </a:bodyPr>
          <a:lstStyle/>
          <a:p>
            <a:r>
              <a:rPr lang="en-US" sz="700" b="1"/>
              <a:t>UK MOD </a:t>
            </a:r>
          </a:p>
          <a:p>
            <a:r>
              <a:rPr lang="en-US" sz="700" b="1"/>
              <a:t>PKI Root</a:t>
            </a:r>
          </a:p>
        </p:txBody>
      </p:sp>
      <p:sp>
        <p:nvSpPr>
          <p:cNvPr id="41050" name="Text Box 128"/>
          <p:cNvSpPr txBox="1">
            <a:spLocks noChangeArrowheads="1"/>
          </p:cNvSpPr>
          <p:nvPr/>
        </p:nvSpPr>
        <p:spPr bwMode="auto">
          <a:xfrm>
            <a:off x="1584324" y="5667601"/>
            <a:ext cx="558800" cy="304800"/>
          </a:xfrm>
          <a:prstGeom prst="rect">
            <a:avLst/>
          </a:prstGeom>
          <a:noFill/>
          <a:ln w="9525">
            <a:noFill/>
            <a:miter lim="800000"/>
            <a:headEnd/>
            <a:tailEnd/>
          </a:ln>
        </p:spPr>
        <p:txBody>
          <a:bodyPr wrap="none">
            <a:prstTxWarp prst="textNoShape">
              <a:avLst/>
            </a:prstTxWarp>
            <a:spAutoFit/>
          </a:bodyPr>
          <a:lstStyle/>
          <a:p>
            <a:r>
              <a:rPr lang="en-US" sz="700" b="1"/>
              <a:t>JK MOD </a:t>
            </a:r>
          </a:p>
          <a:p>
            <a:r>
              <a:rPr lang="en-US" sz="700" b="1"/>
              <a:t>PKI Root</a:t>
            </a:r>
          </a:p>
        </p:txBody>
      </p:sp>
      <p:sp>
        <p:nvSpPr>
          <p:cNvPr id="41051" name="Oval 131"/>
          <p:cNvSpPr>
            <a:spLocks noChangeArrowheads="1"/>
          </p:cNvSpPr>
          <p:nvPr/>
        </p:nvSpPr>
        <p:spPr bwMode="auto">
          <a:xfrm>
            <a:off x="1714499" y="3372076"/>
            <a:ext cx="298450" cy="287338"/>
          </a:xfrm>
          <a:prstGeom prst="ellipse">
            <a:avLst/>
          </a:prstGeom>
          <a:solidFill>
            <a:srgbClr val="E6E6E6"/>
          </a:solidFill>
          <a:ln w="9525">
            <a:solidFill>
              <a:schemeClr val="tx1"/>
            </a:solidFill>
            <a:round/>
            <a:headEnd/>
            <a:tailEnd/>
          </a:ln>
        </p:spPr>
        <p:txBody>
          <a:bodyPr wrap="none" anchor="ctr">
            <a:prstTxWarp prst="textNoShape">
              <a:avLst/>
            </a:prstTxWarp>
          </a:bodyPr>
          <a:lstStyle/>
          <a:p>
            <a:pPr algn="ctr"/>
            <a:r>
              <a:rPr lang="en-US" sz="600"/>
              <a:t>Root 1</a:t>
            </a:r>
          </a:p>
        </p:txBody>
      </p:sp>
      <p:sp>
        <p:nvSpPr>
          <p:cNvPr id="41052" name="Oval 132"/>
          <p:cNvSpPr>
            <a:spLocks noChangeArrowheads="1"/>
          </p:cNvSpPr>
          <p:nvPr/>
        </p:nvSpPr>
        <p:spPr bwMode="auto">
          <a:xfrm>
            <a:off x="1714499" y="4491264"/>
            <a:ext cx="298450" cy="287337"/>
          </a:xfrm>
          <a:prstGeom prst="ellipse">
            <a:avLst/>
          </a:prstGeom>
          <a:solidFill>
            <a:srgbClr val="E6E6E6"/>
          </a:solidFill>
          <a:ln w="9525">
            <a:solidFill>
              <a:schemeClr val="tx1"/>
            </a:solidFill>
            <a:round/>
            <a:headEnd/>
            <a:tailEnd/>
          </a:ln>
        </p:spPr>
        <p:txBody>
          <a:bodyPr wrap="none" anchor="ctr">
            <a:prstTxWarp prst="textNoShape">
              <a:avLst/>
            </a:prstTxWarp>
          </a:bodyPr>
          <a:lstStyle/>
          <a:p>
            <a:pPr algn="ctr"/>
            <a:r>
              <a:rPr lang="en-US" sz="600"/>
              <a:t>Root 2</a:t>
            </a:r>
          </a:p>
        </p:txBody>
      </p:sp>
      <p:sp>
        <p:nvSpPr>
          <p:cNvPr id="41053" name="Text Box 146"/>
          <p:cNvSpPr txBox="1">
            <a:spLocks noChangeArrowheads="1"/>
          </p:cNvSpPr>
          <p:nvPr/>
        </p:nvSpPr>
        <p:spPr bwMode="auto">
          <a:xfrm>
            <a:off x="106361" y="3275239"/>
            <a:ext cx="787400" cy="338137"/>
          </a:xfrm>
          <a:prstGeom prst="rect">
            <a:avLst/>
          </a:prstGeom>
          <a:noFill/>
          <a:ln w="9525">
            <a:noFill/>
            <a:miter lim="800000"/>
            <a:headEnd/>
            <a:tailEnd/>
          </a:ln>
        </p:spPr>
        <p:txBody>
          <a:bodyPr wrap="none">
            <a:prstTxWarp prst="textNoShape">
              <a:avLst/>
            </a:prstTxWarp>
            <a:spAutoFit/>
          </a:bodyPr>
          <a:lstStyle/>
          <a:p>
            <a:r>
              <a:rPr lang="en-US" sz="800" b="1"/>
              <a:t>Subordinate</a:t>
            </a:r>
          </a:p>
          <a:p>
            <a:r>
              <a:rPr lang="en-US" sz="800" b="1"/>
              <a:t>CAs</a:t>
            </a:r>
          </a:p>
        </p:txBody>
      </p:sp>
      <p:sp>
        <p:nvSpPr>
          <p:cNvPr id="41054" name="Text Box 147"/>
          <p:cNvSpPr txBox="1">
            <a:spLocks noChangeArrowheads="1"/>
          </p:cNvSpPr>
          <p:nvPr/>
        </p:nvSpPr>
        <p:spPr bwMode="auto">
          <a:xfrm>
            <a:off x="139699" y="4488089"/>
            <a:ext cx="787400" cy="339725"/>
          </a:xfrm>
          <a:prstGeom prst="rect">
            <a:avLst/>
          </a:prstGeom>
          <a:noFill/>
          <a:ln w="9525">
            <a:noFill/>
            <a:miter lim="800000"/>
            <a:headEnd/>
            <a:tailEnd/>
          </a:ln>
        </p:spPr>
        <p:txBody>
          <a:bodyPr wrap="none">
            <a:prstTxWarp prst="textNoShape">
              <a:avLst/>
            </a:prstTxWarp>
            <a:spAutoFit/>
          </a:bodyPr>
          <a:lstStyle/>
          <a:p>
            <a:r>
              <a:rPr lang="en-US" sz="800" b="1"/>
              <a:t>Subordinate</a:t>
            </a:r>
          </a:p>
          <a:p>
            <a:r>
              <a:rPr lang="en-US" sz="800" b="1"/>
              <a:t>CAs</a:t>
            </a:r>
          </a:p>
        </p:txBody>
      </p:sp>
      <p:sp>
        <p:nvSpPr>
          <p:cNvPr id="41055" name="Text Box 164"/>
          <p:cNvSpPr txBox="1">
            <a:spLocks noChangeArrowheads="1"/>
          </p:cNvSpPr>
          <p:nvPr/>
        </p:nvSpPr>
        <p:spPr bwMode="auto">
          <a:xfrm>
            <a:off x="4603749" y="1784576"/>
            <a:ext cx="687387" cy="198438"/>
          </a:xfrm>
          <a:prstGeom prst="rect">
            <a:avLst/>
          </a:prstGeom>
          <a:noFill/>
          <a:ln w="9525">
            <a:noFill/>
            <a:miter lim="800000"/>
            <a:headEnd/>
            <a:tailEnd/>
          </a:ln>
        </p:spPr>
        <p:txBody>
          <a:bodyPr wrap="none">
            <a:prstTxWarp prst="textNoShape">
              <a:avLst/>
            </a:prstTxWarp>
            <a:spAutoFit/>
          </a:bodyPr>
          <a:lstStyle/>
          <a:p>
            <a:r>
              <a:rPr lang="en-US" sz="700" b="1"/>
              <a:t>Wells Fargo</a:t>
            </a:r>
          </a:p>
        </p:txBody>
      </p:sp>
      <p:sp>
        <p:nvSpPr>
          <p:cNvPr id="41056" name="Text Box 165"/>
          <p:cNvSpPr txBox="1">
            <a:spLocks noChangeArrowheads="1"/>
          </p:cNvSpPr>
          <p:nvPr/>
        </p:nvSpPr>
        <p:spPr bwMode="auto">
          <a:xfrm>
            <a:off x="5154611" y="1673451"/>
            <a:ext cx="509588" cy="304800"/>
          </a:xfrm>
          <a:prstGeom prst="rect">
            <a:avLst/>
          </a:prstGeom>
          <a:noFill/>
          <a:ln w="9525">
            <a:noFill/>
            <a:miter lim="800000"/>
            <a:headEnd/>
            <a:tailEnd/>
          </a:ln>
        </p:spPr>
        <p:txBody>
          <a:bodyPr wrap="none">
            <a:prstTxWarp prst="textNoShape">
              <a:avLst/>
            </a:prstTxWarp>
            <a:spAutoFit/>
          </a:bodyPr>
          <a:lstStyle/>
          <a:p>
            <a:r>
              <a:rPr lang="en-US" sz="700" b="1"/>
              <a:t>State of</a:t>
            </a:r>
          </a:p>
          <a:p>
            <a:r>
              <a:rPr lang="en-US" sz="700" b="1"/>
              <a:t>Illinois</a:t>
            </a:r>
          </a:p>
        </p:txBody>
      </p:sp>
      <p:sp>
        <p:nvSpPr>
          <p:cNvPr id="41057" name="Text Box 166"/>
          <p:cNvSpPr txBox="1">
            <a:spLocks noChangeArrowheads="1"/>
          </p:cNvSpPr>
          <p:nvPr/>
        </p:nvSpPr>
        <p:spPr bwMode="auto">
          <a:xfrm>
            <a:off x="6103936" y="4245201"/>
            <a:ext cx="855663" cy="304800"/>
          </a:xfrm>
          <a:prstGeom prst="rect">
            <a:avLst/>
          </a:prstGeom>
          <a:noFill/>
          <a:ln w="9525">
            <a:noFill/>
            <a:miter lim="800000"/>
            <a:headEnd/>
            <a:tailEnd/>
          </a:ln>
        </p:spPr>
        <p:txBody>
          <a:bodyPr wrap="none">
            <a:prstTxWarp prst="textNoShape">
              <a:avLst/>
            </a:prstTxWarp>
            <a:spAutoFit/>
          </a:bodyPr>
          <a:lstStyle/>
          <a:p>
            <a:r>
              <a:rPr lang="en-US" sz="700" b="1"/>
              <a:t>Common Policy</a:t>
            </a:r>
          </a:p>
          <a:p>
            <a:r>
              <a:rPr lang="en-US" sz="700" b="1"/>
              <a:t>Root</a:t>
            </a:r>
          </a:p>
        </p:txBody>
      </p:sp>
      <p:sp>
        <p:nvSpPr>
          <p:cNvPr id="41058" name="Text Box 175"/>
          <p:cNvSpPr txBox="1">
            <a:spLocks noChangeArrowheads="1"/>
          </p:cNvSpPr>
          <p:nvPr/>
        </p:nvSpPr>
        <p:spPr bwMode="auto">
          <a:xfrm>
            <a:off x="7205661" y="5096101"/>
            <a:ext cx="519113" cy="200025"/>
          </a:xfrm>
          <a:prstGeom prst="rect">
            <a:avLst/>
          </a:prstGeom>
          <a:noFill/>
          <a:ln w="9525">
            <a:noFill/>
            <a:miter lim="800000"/>
            <a:headEnd/>
            <a:tailEnd/>
          </a:ln>
        </p:spPr>
        <p:txBody>
          <a:bodyPr wrap="none">
            <a:prstTxWarp prst="textNoShape">
              <a:avLst/>
            </a:prstTxWarp>
            <a:spAutoFit/>
          </a:bodyPr>
          <a:lstStyle/>
          <a:p>
            <a:r>
              <a:rPr lang="en-US" sz="700" b="1"/>
              <a:t>Exostar</a:t>
            </a:r>
          </a:p>
        </p:txBody>
      </p:sp>
      <p:sp>
        <p:nvSpPr>
          <p:cNvPr id="41059" name="Oval 195"/>
          <p:cNvSpPr>
            <a:spLocks noChangeArrowheads="1"/>
          </p:cNvSpPr>
          <p:nvPr/>
        </p:nvSpPr>
        <p:spPr bwMode="auto">
          <a:xfrm>
            <a:off x="5313361" y="6197826"/>
            <a:ext cx="322263" cy="231775"/>
          </a:xfrm>
          <a:prstGeom prst="ellipse">
            <a:avLst/>
          </a:prstGeom>
          <a:solidFill>
            <a:srgbClr val="000080"/>
          </a:solidFill>
          <a:ln w="9525">
            <a:solidFill>
              <a:schemeClr val="accent1"/>
            </a:solidFill>
            <a:round/>
            <a:headEnd/>
            <a:tailEnd/>
          </a:ln>
        </p:spPr>
        <p:txBody>
          <a:bodyPr wrap="none" lIns="0" rIns="0" anchor="ctr">
            <a:prstTxWarp prst="textNoShape">
              <a:avLst/>
            </a:prstTxWarp>
          </a:bodyPr>
          <a:lstStyle/>
          <a:p>
            <a:r>
              <a:rPr lang="en-US" sz="700">
                <a:solidFill>
                  <a:schemeClr val="bg1"/>
                </a:solidFill>
              </a:rPr>
              <a:t>CA  1</a:t>
            </a:r>
          </a:p>
        </p:txBody>
      </p:sp>
      <p:sp>
        <p:nvSpPr>
          <p:cNvPr id="41060" name="Oval 196"/>
          <p:cNvSpPr>
            <a:spLocks noChangeArrowheads="1"/>
          </p:cNvSpPr>
          <p:nvPr/>
        </p:nvSpPr>
        <p:spPr bwMode="auto">
          <a:xfrm>
            <a:off x="5499099" y="5743801"/>
            <a:ext cx="273050" cy="246063"/>
          </a:xfrm>
          <a:prstGeom prst="ellipse">
            <a:avLst/>
          </a:prstGeom>
          <a:solidFill>
            <a:srgbClr val="000080"/>
          </a:solidFill>
          <a:ln w="9525">
            <a:solidFill>
              <a:schemeClr val="accent1"/>
            </a:solidFill>
            <a:round/>
            <a:headEnd/>
            <a:tailEnd/>
          </a:ln>
        </p:spPr>
        <p:txBody>
          <a:bodyPr wrap="none" anchor="ctr">
            <a:prstTxWarp prst="textNoShape">
              <a:avLst/>
            </a:prstTxWarp>
          </a:bodyPr>
          <a:lstStyle/>
          <a:p>
            <a:pPr algn="ctr"/>
            <a:endParaRPr lang="en-US" sz="1200"/>
          </a:p>
        </p:txBody>
      </p:sp>
      <p:sp>
        <p:nvSpPr>
          <p:cNvPr id="41061" name="Text Box 197"/>
          <p:cNvSpPr txBox="1">
            <a:spLocks noChangeArrowheads="1"/>
          </p:cNvSpPr>
          <p:nvPr/>
        </p:nvSpPr>
        <p:spPr bwMode="auto">
          <a:xfrm>
            <a:off x="5702299" y="5643789"/>
            <a:ext cx="449262" cy="414337"/>
          </a:xfrm>
          <a:prstGeom prst="rect">
            <a:avLst/>
          </a:prstGeom>
          <a:noFill/>
          <a:ln w="9525">
            <a:noFill/>
            <a:miter lim="800000"/>
            <a:headEnd/>
            <a:tailEnd/>
          </a:ln>
        </p:spPr>
        <p:txBody>
          <a:bodyPr>
            <a:prstTxWarp prst="textNoShape">
              <a:avLst/>
            </a:prstTxWarp>
            <a:spAutoFit/>
          </a:bodyPr>
          <a:lstStyle/>
          <a:p>
            <a:r>
              <a:rPr lang="en-US" sz="700" b="1"/>
              <a:t>DHS TWIC </a:t>
            </a:r>
          </a:p>
          <a:p>
            <a:r>
              <a:rPr lang="en-US" sz="700" b="1"/>
              <a:t>Root</a:t>
            </a:r>
          </a:p>
        </p:txBody>
      </p:sp>
      <p:sp>
        <p:nvSpPr>
          <p:cNvPr id="41062" name="AutoShape 202"/>
          <p:cNvSpPr>
            <a:spLocks noChangeArrowheads="1"/>
          </p:cNvSpPr>
          <p:nvPr/>
        </p:nvSpPr>
        <p:spPr bwMode="auto">
          <a:xfrm>
            <a:off x="5287961" y="5667601"/>
            <a:ext cx="762000" cy="830263"/>
          </a:xfrm>
          <a:prstGeom prst="roundRect">
            <a:avLst>
              <a:gd name="adj" fmla="val 16667"/>
            </a:avLst>
          </a:prstGeom>
          <a:noFill/>
          <a:ln w="9525">
            <a:solidFill>
              <a:srgbClr val="000080"/>
            </a:solidFill>
            <a:prstDash val="dash"/>
            <a:round/>
            <a:headEnd/>
            <a:tailEnd/>
          </a:ln>
        </p:spPr>
        <p:txBody>
          <a:bodyPr wrap="none" anchor="ctr">
            <a:prstTxWarp prst="textNoShape">
              <a:avLst/>
            </a:prstTxWarp>
          </a:bodyPr>
          <a:lstStyle/>
          <a:p>
            <a:pPr algn="ctr"/>
            <a:endParaRPr lang="en-US">
              <a:solidFill>
                <a:srgbClr val="000080"/>
              </a:solidFill>
            </a:endParaRPr>
          </a:p>
        </p:txBody>
      </p:sp>
      <p:sp>
        <p:nvSpPr>
          <p:cNvPr id="41063" name="Text Box 203"/>
          <p:cNvSpPr txBox="1">
            <a:spLocks noChangeArrowheads="1"/>
          </p:cNvSpPr>
          <p:nvPr/>
        </p:nvSpPr>
        <p:spPr bwMode="auto">
          <a:xfrm>
            <a:off x="98424" y="2802164"/>
            <a:ext cx="920750" cy="198437"/>
          </a:xfrm>
          <a:prstGeom prst="rect">
            <a:avLst/>
          </a:prstGeom>
          <a:noFill/>
          <a:ln w="9525">
            <a:noFill/>
            <a:miter lim="800000"/>
            <a:headEnd/>
            <a:tailEnd/>
          </a:ln>
        </p:spPr>
        <p:txBody>
          <a:bodyPr wrap="none">
            <a:prstTxWarp prst="textNoShape">
              <a:avLst/>
            </a:prstTxWarp>
            <a:spAutoFit/>
          </a:bodyPr>
          <a:lstStyle/>
          <a:p>
            <a:r>
              <a:rPr lang="en-US" sz="700" b="1" i="1">
                <a:solidFill>
                  <a:srgbClr val="000080"/>
                </a:solidFill>
              </a:rPr>
              <a:t>ORC Engineering</a:t>
            </a:r>
          </a:p>
        </p:txBody>
      </p:sp>
      <p:sp>
        <p:nvSpPr>
          <p:cNvPr id="41064" name="Oval 30"/>
          <p:cNvSpPr>
            <a:spLocks noChangeArrowheads="1"/>
          </p:cNvSpPr>
          <p:nvPr/>
        </p:nvSpPr>
        <p:spPr bwMode="auto">
          <a:xfrm>
            <a:off x="5907086" y="3453039"/>
            <a:ext cx="220663" cy="185737"/>
          </a:xfrm>
          <a:prstGeom prst="ellipse">
            <a:avLst/>
          </a:prstGeom>
          <a:solidFill>
            <a:srgbClr val="E6E6E6"/>
          </a:solidFill>
          <a:ln w="9525">
            <a:solidFill>
              <a:schemeClr val="tx1"/>
            </a:solidFill>
            <a:round/>
            <a:headEnd/>
            <a:tailEnd/>
          </a:ln>
        </p:spPr>
        <p:txBody>
          <a:bodyPr wrap="none" anchor="ctr">
            <a:prstTxWarp prst="textNoShape">
              <a:avLst/>
            </a:prstTxWarp>
          </a:bodyPr>
          <a:lstStyle/>
          <a:p>
            <a:endParaRPr lang="en-US"/>
          </a:p>
        </p:txBody>
      </p:sp>
      <p:sp>
        <p:nvSpPr>
          <p:cNvPr id="41065" name="Oval 30"/>
          <p:cNvSpPr>
            <a:spLocks noChangeArrowheads="1"/>
          </p:cNvSpPr>
          <p:nvPr/>
        </p:nvSpPr>
        <p:spPr bwMode="auto">
          <a:xfrm>
            <a:off x="5907086" y="3678464"/>
            <a:ext cx="220663" cy="185737"/>
          </a:xfrm>
          <a:prstGeom prst="ellipse">
            <a:avLst/>
          </a:prstGeom>
          <a:solidFill>
            <a:srgbClr val="E6E6E6"/>
          </a:solidFill>
          <a:ln w="9525">
            <a:solidFill>
              <a:schemeClr val="tx1"/>
            </a:solidFill>
            <a:round/>
            <a:headEnd/>
            <a:tailEnd/>
          </a:ln>
        </p:spPr>
        <p:txBody>
          <a:bodyPr wrap="none" anchor="ctr">
            <a:prstTxWarp prst="textNoShape">
              <a:avLst/>
            </a:prstTxWarp>
          </a:bodyPr>
          <a:lstStyle/>
          <a:p>
            <a:endParaRPr lang="en-US"/>
          </a:p>
        </p:txBody>
      </p:sp>
      <p:sp>
        <p:nvSpPr>
          <p:cNvPr id="41066" name="Oval 30"/>
          <p:cNvSpPr>
            <a:spLocks noChangeArrowheads="1"/>
          </p:cNvSpPr>
          <p:nvPr/>
        </p:nvSpPr>
        <p:spPr bwMode="auto">
          <a:xfrm>
            <a:off x="5907086" y="3903889"/>
            <a:ext cx="220663" cy="185737"/>
          </a:xfrm>
          <a:prstGeom prst="ellipse">
            <a:avLst/>
          </a:prstGeom>
          <a:solidFill>
            <a:srgbClr val="E6E6E6"/>
          </a:solidFill>
          <a:ln w="9525">
            <a:solidFill>
              <a:schemeClr val="tx1"/>
            </a:solidFill>
            <a:round/>
            <a:headEnd/>
            <a:tailEnd/>
          </a:ln>
        </p:spPr>
        <p:txBody>
          <a:bodyPr wrap="none" anchor="ctr">
            <a:prstTxWarp prst="textNoShape">
              <a:avLst/>
            </a:prstTxWarp>
          </a:bodyPr>
          <a:lstStyle/>
          <a:p>
            <a:endParaRPr lang="en-US"/>
          </a:p>
        </p:txBody>
      </p:sp>
      <p:sp>
        <p:nvSpPr>
          <p:cNvPr id="41067" name="Oval 32"/>
          <p:cNvSpPr>
            <a:spLocks noChangeArrowheads="1"/>
          </p:cNvSpPr>
          <p:nvPr/>
        </p:nvSpPr>
        <p:spPr bwMode="auto">
          <a:xfrm>
            <a:off x="5907086" y="3227614"/>
            <a:ext cx="220663" cy="185737"/>
          </a:xfrm>
          <a:prstGeom prst="ellipse">
            <a:avLst/>
          </a:prstGeom>
          <a:solidFill>
            <a:srgbClr val="000080"/>
          </a:solidFill>
          <a:ln w="9525">
            <a:solidFill>
              <a:schemeClr val="accent1"/>
            </a:solidFill>
            <a:round/>
            <a:headEnd/>
            <a:tailEnd/>
          </a:ln>
        </p:spPr>
        <p:txBody>
          <a:bodyPr wrap="none" anchor="ctr">
            <a:prstTxWarp prst="textNoShape">
              <a:avLst/>
            </a:prstTxWarp>
          </a:bodyPr>
          <a:lstStyle/>
          <a:p>
            <a:endParaRPr lang="en-US"/>
          </a:p>
        </p:txBody>
      </p:sp>
      <p:sp>
        <p:nvSpPr>
          <p:cNvPr id="41068" name="Text Box 94"/>
          <p:cNvSpPr txBox="1">
            <a:spLocks noChangeArrowheads="1"/>
          </p:cNvSpPr>
          <p:nvPr/>
        </p:nvSpPr>
        <p:spPr bwMode="auto">
          <a:xfrm>
            <a:off x="6080124" y="3206976"/>
            <a:ext cx="438150" cy="228600"/>
          </a:xfrm>
          <a:prstGeom prst="rect">
            <a:avLst/>
          </a:prstGeom>
          <a:noFill/>
          <a:ln w="9525">
            <a:noFill/>
            <a:miter lim="800000"/>
            <a:headEnd/>
            <a:tailEnd/>
          </a:ln>
        </p:spPr>
        <p:txBody>
          <a:bodyPr wrap="none">
            <a:prstTxWarp prst="textNoShape">
              <a:avLst/>
            </a:prstTxWarp>
            <a:spAutoFit/>
          </a:bodyPr>
          <a:lstStyle/>
          <a:p>
            <a:r>
              <a:rPr lang="en-US" sz="900" b="1">
                <a:solidFill>
                  <a:srgbClr val="000080"/>
                </a:solidFill>
              </a:rPr>
              <a:t>ORC</a:t>
            </a:r>
            <a:endParaRPr lang="en-US" sz="700" b="1"/>
          </a:p>
        </p:txBody>
      </p:sp>
      <p:sp>
        <p:nvSpPr>
          <p:cNvPr id="41069" name="Text Box 96"/>
          <p:cNvSpPr txBox="1">
            <a:spLocks noChangeArrowheads="1"/>
          </p:cNvSpPr>
          <p:nvPr/>
        </p:nvSpPr>
        <p:spPr bwMode="auto">
          <a:xfrm>
            <a:off x="6069011" y="3440339"/>
            <a:ext cx="534988" cy="198437"/>
          </a:xfrm>
          <a:prstGeom prst="rect">
            <a:avLst/>
          </a:prstGeom>
          <a:noFill/>
          <a:ln w="9525">
            <a:noFill/>
            <a:miter lim="800000"/>
            <a:headEnd/>
            <a:tailEnd/>
          </a:ln>
        </p:spPr>
        <p:txBody>
          <a:bodyPr wrap="none">
            <a:prstTxWarp prst="textNoShape">
              <a:avLst/>
            </a:prstTxWarp>
            <a:spAutoFit/>
          </a:bodyPr>
          <a:lstStyle/>
          <a:p>
            <a:r>
              <a:rPr lang="en-US" sz="700" b="1"/>
              <a:t>Verisign</a:t>
            </a:r>
          </a:p>
        </p:txBody>
      </p:sp>
      <p:sp>
        <p:nvSpPr>
          <p:cNvPr id="41070" name="Text Box 98"/>
          <p:cNvSpPr txBox="1">
            <a:spLocks noChangeArrowheads="1"/>
          </p:cNvSpPr>
          <p:nvPr/>
        </p:nvSpPr>
        <p:spPr bwMode="auto">
          <a:xfrm>
            <a:off x="6069011" y="3667351"/>
            <a:ext cx="495300" cy="198438"/>
          </a:xfrm>
          <a:prstGeom prst="rect">
            <a:avLst/>
          </a:prstGeom>
          <a:noFill/>
          <a:ln w="9525">
            <a:noFill/>
            <a:miter lim="800000"/>
            <a:headEnd/>
            <a:tailEnd/>
          </a:ln>
        </p:spPr>
        <p:txBody>
          <a:bodyPr wrap="none">
            <a:prstTxWarp prst="textNoShape">
              <a:avLst/>
            </a:prstTxWarp>
            <a:spAutoFit/>
          </a:bodyPr>
          <a:lstStyle/>
          <a:p>
            <a:r>
              <a:rPr lang="en-US" sz="700" b="1"/>
              <a:t>Entrust</a:t>
            </a:r>
          </a:p>
        </p:txBody>
      </p:sp>
      <p:sp>
        <p:nvSpPr>
          <p:cNvPr id="41071" name="Text Box 96"/>
          <p:cNvSpPr txBox="1">
            <a:spLocks noChangeArrowheads="1"/>
          </p:cNvSpPr>
          <p:nvPr/>
        </p:nvSpPr>
        <p:spPr bwMode="auto">
          <a:xfrm>
            <a:off x="6067424" y="3907064"/>
            <a:ext cx="504825" cy="198437"/>
          </a:xfrm>
          <a:prstGeom prst="rect">
            <a:avLst/>
          </a:prstGeom>
          <a:noFill/>
          <a:ln w="9525">
            <a:noFill/>
            <a:miter lim="800000"/>
            <a:headEnd/>
            <a:tailEnd/>
          </a:ln>
        </p:spPr>
        <p:txBody>
          <a:bodyPr wrap="none">
            <a:prstTxWarp prst="textNoShape">
              <a:avLst/>
            </a:prstTxWarp>
            <a:spAutoFit/>
          </a:bodyPr>
          <a:lstStyle/>
          <a:p>
            <a:r>
              <a:rPr lang="en-US" sz="700" b="1"/>
              <a:t>Verizon</a:t>
            </a:r>
          </a:p>
        </p:txBody>
      </p:sp>
      <p:cxnSp>
        <p:nvCxnSpPr>
          <p:cNvPr id="196" name="Straight Connector 195"/>
          <p:cNvCxnSpPr>
            <a:stCxn id="40997" idx="4"/>
            <a:endCxn id="40971" idx="1"/>
          </p:cNvCxnSpPr>
          <p:nvPr/>
        </p:nvCxnSpPr>
        <p:spPr>
          <a:xfrm rot="16200000" flipH="1">
            <a:off x="3404392" y="2429896"/>
            <a:ext cx="1152525" cy="665162"/>
          </a:xfrm>
          <a:prstGeom prst="line">
            <a:avLst/>
          </a:prstGeom>
          <a:ln w="3175" cmpd="sng">
            <a:solidFill>
              <a:schemeClr val="tx1"/>
            </a:solidFill>
            <a:headEnd type="stealth"/>
            <a:tailEnd type="stealth"/>
          </a:ln>
        </p:spPr>
        <p:style>
          <a:lnRef idx="2">
            <a:schemeClr val="accent1"/>
          </a:lnRef>
          <a:fillRef idx="0">
            <a:schemeClr val="accent1"/>
          </a:fillRef>
          <a:effectRef idx="1">
            <a:schemeClr val="accent1"/>
          </a:effectRef>
          <a:fontRef idx="minor">
            <a:schemeClr val="tx1"/>
          </a:fontRef>
        </p:style>
      </p:cxnSp>
      <p:cxnSp>
        <p:nvCxnSpPr>
          <p:cNvPr id="199" name="Straight Connector 198"/>
          <p:cNvCxnSpPr>
            <a:stCxn id="40996" idx="4"/>
            <a:endCxn id="40971" idx="1"/>
          </p:cNvCxnSpPr>
          <p:nvPr/>
        </p:nvCxnSpPr>
        <p:spPr>
          <a:xfrm rot="16200000" flipH="1">
            <a:off x="3618705" y="2644208"/>
            <a:ext cx="1152525" cy="236537"/>
          </a:xfrm>
          <a:prstGeom prst="line">
            <a:avLst/>
          </a:prstGeom>
          <a:ln w="3175" cmpd="sng">
            <a:solidFill>
              <a:schemeClr val="tx1"/>
            </a:solidFill>
            <a:headEnd type="stealth"/>
            <a:tailEnd type="stealth"/>
          </a:ln>
        </p:spPr>
        <p:style>
          <a:lnRef idx="2">
            <a:schemeClr val="accent1"/>
          </a:lnRef>
          <a:fillRef idx="0">
            <a:schemeClr val="accent1"/>
          </a:fillRef>
          <a:effectRef idx="1">
            <a:schemeClr val="accent1"/>
          </a:effectRef>
          <a:fontRef idx="minor">
            <a:schemeClr val="tx1"/>
          </a:fontRef>
        </p:style>
      </p:cxnSp>
      <p:cxnSp>
        <p:nvCxnSpPr>
          <p:cNvPr id="202" name="Straight Connector 201"/>
          <p:cNvCxnSpPr>
            <a:stCxn id="40995" idx="4"/>
            <a:endCxn id="40971" idx="1"/>
          </p:cNvCxnSpPr>
          <p:nvPr/>
        </p:nvCxnSpPr>
        <p:spPr>
          <a:xfrm rot="5400000">
            <a:off x="3832223" y="2667227"/>
            <a:ext cx="1152525" cy="190500"/>
          </a:xfrm>
          <a:prstGeom prst="line">
            <a:avLst/>
          </a:prstGeom>
          <a:ln w="3175" cmpd="sng">
            <a:solidFill>
              <a:schemeClr val="tx1"/>
            </a:solidFill>
            <a:headEnd type="stealth"/>
            <a:tailEnd type="stealth"/>
          </a:ln>
        </p:spPr>
        <p:style>
          <a:lnRef idx="2">
            <a:schemeClr val="accent1"/>
          </a:lnRef>
          <a:fillRef idx="0">
            <a:schemeClr val="accent1"/>
          </a:fillRef>
          <a:effectRef idx="1">
            <a:schemeClr val="accent1"/>
          </a:effectRef>
          <a:fontRef idx="minor">
            <a:schemeClr val="tx1"/>
          </a:fontRef>
        </p:style>
      </p:cxnSp>
      <p:cxnSp>
        <p:nvCxnSpPr>
          <p:cNvPr id="206" name="Straight Connector 205"/>
          <p:cNvCxnSpPr>
            <a:stCxn id="41009" idx="2"/>
            <a:endCxn id="40971" idx="7"/>
          </p:cNvCxnSpPr>
          <p:nvPr/>
        </p:nvCxnSpPr>
        <p:spPr>
          <a:xfrm rot="10800000" flipV="1">
            <a:off x="4848224" y="2657701"/>
            <a:ext cx="963612" cy="681038"/>
          </a:xfrm>
          <a:prstGeom prst="line">
            <a:avLst/>
          </a:prstGeom>
          <a:ln w="3175" cmpd="sng">
            <a:solidFill>
              <a:schemeClr val="tx1"/>
            </a:solidFill>
            <a:headEnd type="stealth"/>
            <a:tailEnd type="stealth"/>
          </a:ln>
        </p:spPr>
        <p:style>
          <a:lnRef idx="2">
            <a:schemeClr val="accent1"/>
          </a:lnRef>
          <a:fillRef idx="0">
            <a:schemeClr val="accent1"/>
          </a:fillRef>
          <a:effectRef idx="1">
            <a:schemeClr val="accent1"/>
          </a:effectRef>
          <a:fontRef idx="minor">
            <a:schemeClr val="tx1"/>
          </a:fontRef>
        </p:style>
      </p:cxnSp>
      <p:cxnSp>
        <p:nvCxnSpPr>
          <p:cNvPr id="209" name="Straight Connector 208"/>
          <p:cNvCxnSpPr>
            <a:stCxn id="41022" idx="4"/>
            <a:endCxn id="41009" idx="6"/>
          </p:cNvCxnSpPr>
          <p:nvPr/>
        </p:nvCxnSpPr>
        <p:spPr>
          <a:xfrm rot="10800000">
            <a:off x="6221411" y="2657701"/>
            <a:ext cx="830263" cy="793750"/>
          </a:xfrm>
          <a:prstGeom prst="line">
            <a:avLst/>
          </a:prstGeom>
          <a:ln w="3175" cmpd="sng">
            <a:solidFill>
              <a:schemeClr val="tx1"/>
            </a:solidFill>
            <a:headEnd type="stealth"/>
            <a:tailEnd type="stealth"/>
          </a:ln>
        </p:spPr>
        <p:style>
          <a:lnRef idx="2">
            <a:schemeClr val="accent1"/>
          </a:lnRef>
          <a:fillRef idx="0">
            <a:schemeClr val="accent1"/>
          </a:fillRef>
          <a:effectRef idx="1">
            <a:schemeClr val="accent1"/>
          </a:effectRef>
          <a:fontRef idx="minor">
            <a:schemeClr val="tx1"/>
          </a:fontRef>
        </p:style>
      </p:cxnSp>
      <p:cxnSp>
        <p:nvCxnSpPr>
          <p:cNvPr id="219" name="Straight Connector 218"/>
          <p:cNvCxnSpPr>
            <a:stCxn id="40982" idx="4"/>
            <a:endCxn id="41022" idx="0"/>
          </p:cNvCxnSpPr>
          <p:nvPr/>
        </p:nvCxnSpPr>
        <p:spPr>
          <a:xfrm rot="10800000" flipV="1">
            <a:off x="7237411" y="2986314"/>
            <a:ext cx="1255713" cy="454025"/>
          </a:xfrm>
          <a:prstGeom prst="line">
            <a:avLst/>
          </a:prstGeom>
          <a:ln w="3175" cmpd="sng">
            <a:solidFill>
              <a:schemeClr val="tx1"/>
            </a:solidFill>
            <a:headEnd type="stealth"/>
            <a:tailEnd type="stealth"/>
          </a:ln>
        </p:spPr>
        <p:style>
          <a:lnRef idx="2">
            <a:schemeClr val="accent1"/>
          </a:lnRef>
          <a:fillRef idx="0">
            <a:schemeClr val="accent1"/>
          </a:fillRef>
          <a:effectRef idx="1">
            <a:schemeClr val="accent1"/>
          </a:effectRef>
          <a:fontRef idx="minor">
            <a:schemeClr val="tx1"/>
          </a:fontRef>
        </p:style>
      </p:cxnSp>
      <p:cxnSp>
        <p:nvCxnSpPr>
          <p:cNvPr id="222" name="Straight Connector 221"/>
          <p:cNvCxnSpPr>
            <a:stCxn id="40981" idx="4"/>
            <a:endCxn id="41022" idx="0"/>
          </p:cNvCxnSpPr>
          <p:nvPr/>
        </p:nvCxnSpPr>
        <p:spPr>
          <a:xfrm rot="10800000" flipV="1">
            <a:off x="7237411" y="3286351"/>
            <a:ext cx="1255713" cy="153988"/>
          </a:xfrm>
          <a:prstGeom prst="line">
            <a:avLst/>
          </a:prstGeom>
          <a:ln w="3175" cmpd="sng">
            <a:solidFill>
              <a:schemeClr val="tx1"/>
            </a:solidFill>
            <a:headEnd type="stealth"/>
            <a:tailEnd type="stealth"/>
          </a:ln>
        </p:spPr>
        <p:style>
          <a:lnRef idx="2">
            <a:schemeClr val="accent1"/>
          </a:lnRef>
          <a:fillRef idx="0">
            <a:schemeClr val="accent1"/>
          </a:fillRef>
          <a:effectRef idx="1">
            <a:schemeClr val="accent1"/>
          </a:effectRef>
          <a:fontRef idx="minor">
            <a:schemeClr val="tx1"/>
          </a:fontRef>
        </p:style>
      </p:cxnSp>
      <p:cxnSp>
        <p:nvCxnSpPr>
          <p:cNvPr id="225" name="Straight Connector 224"/>
          <p:cNvCxnSpPr>
            <a:stCxn id="40980" idx="4"/>
            <a:endCxn id="41022" idx="0"/>
          </p:cNvCxnSpPr>
          <p:nvPr/>
        </p:nvCxnSpPr>
        <p:spPr>
          <a:xfrm rot="10800000">
            <a:off x="7237411" y="3440339"/>
            <a:ext cx="1255713" cy="146050"/>
          </a:xfrm>
          <a:prstGeom prst="line">
            <a:avLst/>
          </a:prstGeom>
          <a:ln w="3175" cmpd="sng">
            <a:solidFill>
              <a:schemeClr val="tx1"/>
            </a:solidFill>
            <a:headEnd type="stealth"/>
            <a:tailEnd type="stealth"/>
          </a:ln>
        </p:spPr>
        <p:style>
          <a:lnRef idx="2">
            <a:schemeClr val="accent1"/>
          </a:lnRef>
          <a:fillRef idx="0">
            <a:schemeClr val="accent1"/>
          </a:fillRef>
          <a:effectRef idx="1">
            <a:schemeClr val="accent1"/>
          </a:effectRef>
          <a:fontRef idx="minor">
            <a:schemeClr val="tx1"/>
          </a:fontRef>
        </p:style>
      </p:cxnSp>
      <p:cxnSp>
        <p:nvCxnSpPr>
          <p:cNvPr id="228" name="Straight Connector 227"/>
          <p:cNvCxnSpPr>
            <a:stCxn id="40979" idx="4"/>
            <a:endCxn id="41022" idx="0"/>
          </p:cNvCxnSpPr>
          <p:nvPr/>
        </p:nvCxnSpPr>
        <p:spPr>
          <a:xfrm rot="10800000">
            <a:off x="7237411" y="3440339"/>
            <a:ext cx="1255713" cy="444500"/>
          </a:xfrm>
          <a:prstGeom prst="line">
            <a:avLst/>
          </a:prstGeom>
          <a:ln w="3175" cmpd="sng">
            <a:solidFill>
              <a:schemeClr val="tx1"/>
            </a:solidFill>
            <a:headEnd type="stealth"/>
            <a:tailEnd type="stealth"/>
          </a:ln>
        </p:spPr>
        <p:style>
          <a:lnRef idx="2">
            <a:schemeClr val="accent1"/>
          </a:lnRef>
          <a:fillRef idx="0">
            <a:schemeClr val="accent1"/>
          </a:fillRef>
          <a:effectRef idx="1">
            <a:schemeClr val="accent1"/>
          </a:effectRef>
          <a:fontRef idx="minor">
            <a:schemeClr val="tx1"/>
          </a:fontRef>
        </p:style>
      </p:cxnSp>
      <p:cxnSp>
        <p:nvCxnSpPr>
          <p:cNvPr id="231" name="Straight Connector 230"/>
          <p:cNvCxnSpPr>
            <a:endCxn id="41009" idx="6"/>
          </p:cNvCxnSpPr>
          <p:nvPr/>
        </p:nvCxnSpPr>
        <p:spPr>
          <a:xfrm rot="10800000" flipV="1">
            <a:off x="6221411" y="1300389"/>
            <a:ext cx="854075" cy="1357312"/>
          </a:xfrm>
          <a:prstGeom prst="line">
            <a:avLst/>
          </a:prstGeom>
          <a:ln w="3175" cmpd="sng">
            <a:solidFill>
              <a:schemeClr val="tx1"/>
            </a:solidFill>
            <a:headEnd type="stealth"/>
            <a:tailEnd type="stealth"/>
          </a:ln>
        </p:spPr>
        <p:style>
          <a:lnRef idx="2">
            <a:schemeClr val="accent1"/>
          </a:lnRef>
          <a:fillRef idx="0">
            <a:schemeClr val="accent1"/>
          </a:fillRef>
          <a:effectRef idx="1">
            <a:schemeClr val="accent1"/>
          </a:effectRef>
          <a:fontRef idx="minor">
            <a:schemeClr val="tx1"/>
          </a:fontRef>
        </p:style>
      </p:cxnSp>
      <p:cxnSp>
        <p:nvCxnSpPr>
          <p:cNvPr id="234" name="Straight Connector 233"/>
          <p:cNvCxnSpPr>
            <a:endCxn id="41009" idx="6"/>
          </p:cNvCxnSpPr>
          <p:nvPr/>
        </p:nvCxnSpPr>
        <p:spPr>
          <a:xfrm rot="10800000" flipV="1">
            <a:off x="6221411" y="1582964"/>
            <a:ext cx="854075" cy="1074737"/>
          </a:xfrm>
          <a:prstGeom prst="line">
            <a:avLst/>
          </a:prstGeom>
          <a:ln w="3175" cmpd="sng">
            <a:solidFill>
              <a:schemeClr val="tx1"/>
            </a:solidFill>
            <a:headEnd type="stealth"/>
            <a:tailEnd type="stealth"/>
          </a:ln>
        </p:spPr>
        <p:style>
          <a:lnRef idx="2">
            <a:schemeClr val="accent1"/>
          </a:lnRef>
          <a:fillRef idx="0">
            <a:schemeClr val="accent1"/>
          </a:fillRef>
          <a:effectRef idx="1">
            <a:schemeClr val="accent1"/>
          </a:effectRef>
          <a:fontRef idx="minor">
            <a:schemeClr val="tx1"/>
          </a:fontRef>
        </p:style>
      </p:cxnSp>
      <p:cxnSp>
        <p:nvCxnSpPr>
          <p:cNvPr id="237" name="Straight Connector 236"/>
          <p:cNvCxnSpPr>
            <a:endCxn id="41009" idx="6"/>
          </p:cNvCxnSpPr>
          <p:nvPr/>
        </p:nvCxnSpPr>
        <p:spPr>
          <a:xfrm rot="10800000" flipV="1">
            <a:off x="6221411" y="1808389"/>
            <a:ext cx="822325" cy="849312"/>
          </a:xfrm>
          <a:prstGeom prst="line">
            <a:avLst/>
          </a:prstGeom>
          <a:ln w="3175" cmpd="sng">
            <a:solidFill>
              <a:schemeClr val="tx1"/>
            </a:solidFill>
            <a:headEnd type="stealth"/>
            <a:tailEnd type="stealth"/>
          </a:ln>
        </p:spPr>
        <p:style>
          <a:lnRef idx="2">
            <a:schemeClr val="accent1"/>
          </a:lnRef>
          <a:fillRef idx="0">
            <a:schemeClr val="accent1"/>
          </a:fillRef>
          <a:effectRef idx="1">
            <a:schemeClr val="accent1"/>
          </a:effectRef>
          <a:fontRef idx="minor">
            <a:schemeClr val="tx1"/>
          </a:fontRef>
        </p:style>
      </p:cxnSp>
      <p:cxnSp>
        <p:nvCxnSpPr>
          <p:cNvPr id="241" name="Straight Connector 240"/>
          <p:cNvCxnSpPr>
            <a:endCxn id="41009" idx="6"/>
          </p:cNvCxnSpPr>
          <p:nvPr/>
        </p:nvCxnSpPr>
        <p:spPr>
          <a:xfrm rot="10800000" flipV="1">
            <a:off x="6221411" y="2086201"/>
            <a:ext cx="822325" cy="571500"/>
          </a:xfrm>
          <a:prstGeom prst="line">
            <a:avLst/>
          </a:prstGeom>
          <a:ln w="3175" cmpd="sng">
            <a:solidFill>
              <a:schemeClr val="tx1"/>
            </a:solidFill>
            <a:headEnd type="stealth"/>
            <a:tailEnd type="stealth"/>
          </a:ln>
        </p:spPr>
        <p:style>
          <a:lnRef idx="2">
            <a:schemeClr val="accent1"/>
          </a:lnRef>
          <a:fillRef idx="0">
            <a:schemeClr val="accent1"/>
          </a:fillRef>
          <a:effectRef idx="1">
            <a:schemeClr val="accent1"/>
          </a:effectRef>
          <a:fontRef idx="minor">
            <a:schemeClr val="tx1"/>
          </a:fontRef>
        </p:style>
      </p:cxnSp>
      <p:cxnSp>
        <p:nvCxnSpPr>
          <p:cNvPr id="244" name="Straight Connector 243"/>
          <p:cNvCxnSpPr>
            <a:endCxn id="41009" idx="6"/>
          </p:cNvCxnSpPr>
          <p:nvPr/>
        </p:nvCxnSpPr>
        <p:spPr>
          <a:xfrm rot="10800000" flipV="1">
            <a:off x="6221411" y="2362426"/>
            <a:ext cx="822325" cy="295275"/>
          </a:xfrm>
          <a:prstGeom prst="line">
            <a:avLst/>
          </a:prstGeom>
          <a:ln w="3175" cmpd="sng">
            <a:solidFill>
              <a:schemeClr val="tx1"/>
            </a:solidFill>
            <a:headEnd type="stealth"/>
            <a:tailEnd type="stealth"/>
          </a:ln>
        </p:spPr>
        <p:style>
          <a:lnRef idx="2">
            <a:schemeClr val="accent1"/>
          </a:lnRef>
          <a:fillRef idx="0">
            <a:schemeClr val="accent1"/>
          </a:fillRef>
          <a:effectRef idx="1">
            <a:schemeClr val="accent1"/>
          </a:effectRef>
          <a:fontRef idx="minor">
            <a:schemeClr val="tx1"/>
          </a:fontRef>
        </p:style>
      </p:cxnSp>
      <p:cxnSp>
        <p:nvCxnSpPr>
          <p:cNvPr id="247" name="Straight Connector 246"/>
          <p:cNvCxnSpPr>
            <a:endCxn id="41009" idx="6"/>
          </p:cNvCxnSpPr>
          <p:nvPr/>
        </p:nvCxnSpPr>
        <p:spPr>
          <a:xfrm rot="10800000" flipV="1">
            <a:off x="6221411" y="2638651"/>
            <a:ext cx="822325" cy="19050"/>
          </a:xfrm>
          <a:prstGeom prst="line">
            <a:avLst/>
          </a:prstGeom>
          <a:ln w="3175" cmpd="sng">
            <a:solidFill>
              <a:schemeClr val="tx1"/>
            </a:solidFill>
            <a:headEnd type="stealth"/>
            <a:tailEnd type="stealth"/>
          </a:ln>
        </p:spPr>
        <p:style>
          <a:lnRef idx="2">
            <a:schemeClr val="accent1"/>
          </a:lnRef>
          <a:fillRef idx="0">
            <a:schemeClr val="accent1"/>
          </a:fillRef>
          <a:effectRef idx="1">
            <a:schemeClr val="accent1"/>
          </a:effectRef>
          <a:fontRef idx="minor">
            <a:schemeClr val="tx1"/>
          </a:fontRef>
        </p:style>
      </p:cxnSp>
      <p:cxnSp>
        <p:nvCxnSpPr>
          <p:cNvPr id="250" name="Straight Connector 249"/>
          <p:cNvCxnSpPr>
            <a:endCxn id="41009" idx="6"/>
          </p:cNvCxnSpPr>
          <p:nvPr/>
        </p:nvCxnSpPr>
        <p:spPr>
          <a:xfrm rot="10800000">
            <a:off x="6221411" y="2657701"/>
            <a:ext cx="822325" cy="258763"/>
          </a:xfrm>
          <a:prstGeom prst="line">
            <a:avLst/>
          </a:prstGeom>
          <a:ln w="3175" cmpd="sng">
            <a:solidFill>
              <a:schemeClr val="tx1"/>
            </a:solidFill>
            <a:headEnd type="stealth"/>
            <a:tailEnd type="stealth"/>
          </a:ln>
        </p:spPr>
        <p:style>
          <a:lnRef idx="2">
            <a:schemeClr val="accent1"/>
          </a:lnRef>
          <a:fillRef idx="0">
            <a:schemeClr val="accent1"/>
          </a:fillRef>
          <a:effectRef idx="1">
            <a:schemeClr val="accent1"/>
          </a:effectRef>
          <a:fontRef idx="minor">
            <a:schemeClr val="tx1"/>
          </a:fontRef>
        </p:style>
      </p:cxnSp>
      <p:cxnSp>
        <p:nvCxnSpPr>
          <p:cNvPr id="253" name="Straight Connector 252"/>
          <p:cNvCxnSpPr>
            <a:endCxn id="41009" idx="6"/>
          </p:cNvCxnSpPr>
          <p:nvPr/>
        </p:nvCxnSpPr>
        <p:spPr>
          <a:xfrm rot="10800000">
            <a:off x="6221411" y="2657701"/>
            <a:ext cx="822325" cy="534988"/>
          </a:xfrm>
          <a:prstGeom prst="line">
            <a:avLst/>
          </a:prstGeom>
          <a:ln w="3175" cmpd="sng">
            <a:solidFill>
              <a:schemeClr val="tx1"/>
            </a:solidFill>
            <a:headEnd type="stealth"/>
            <a:tailEnd type="stealth"/>
          </a:ln>
        </p:spPr>
        <p:style>
          <a:lnRef idx="2">
            <a:schemeClr val="accent1"/>
          </a:lnRef>
          <a:fillRef idx="0">
            <a:schemeClr val="accent1"/>
          </a:fillRef>
          <a:effectRef idx="1">
            <a:schemeClr val="accent1"/>
          </a:effectRef>
          <a:fontRef idx="minor">
            <a:schemeClr val="tx1"/>
          </a:fontRef>
        </p:style>
      </p:cxnSp>
      <p:sp>
        <p:nvSpPr>
          <p:cNvPr id="41089" name="Oval 66"/>
          <p:cNvSpPr>
            <a:spLocks noChangeArrowheads="1"/>
          </p:cNvSpPr>
          <p:nvPr/>
        </p:nvSpPr>
        <p:spPr bwMode="auto">
          <a:xfrm>
            <a:off x="5811836" y="1892526"/>
            <a:ext cx="409575" cy="403225"/>
          </a:xfrm>
          <a:prstGeom prst="ellipse">
            <a:avLst/>
          </a:prstGeom>
          <a:solidFill>
            <a:srgbClr val="E6E6E6"/>
          </a:solidFill>
          <a:ln w="9525">
            <a:solidFill>
              <a:schemeClr val="tx1"/>
            </a:solidFill>
            <a:round/>
            <a:headEnd/>
            <a:tailEnd/>
          </a:ln>
        </p:spPr>
        <p:txBody>
          <a:bodyPr wrap="none" anchor="ctr">
            <a:prstTxWarp prst="textNoShape">
              <a:avLst/>
            </a:prstTxWarp>
          </a:bodyPr>
          <a:lstStyle/>
          <a:p>
            <a:pPr algn="ctr"/>
            <a:r>
              <a:rPr lang="en-US" sz="700"/>
              <a:t>Bio</a:t>
            </a:r>
          </a:p>
          <a:p>
            <a:pPr algn="ctr"/>
            <a:r>
              <a:rPr lang="en-US" sz="700"/>
              <a:t>Pharma</a:t>
            </a:r>
          </a:p>
          <a:p>
            <a:pPr algn="ctr"/>
            <a:r>
              <a:rPr lang="en-US" sz="700"/>
              <a:t>Bridge</a:t>
            </a:r>
            <a:endParaRPr lang="en-US" sz="1100"/>
          </a:p>
        </p:txBody>
      </p:sp>
      <p:cxnSp>
        <p:nvCxnSpPr>
          <p:cNvPr id="257" name="Straight Connector 256"/>
          <p:cNvCxnSpPr>
            <a:stCxn id="41089" idx="3"/>
            <a:endCxn id="40971" idx="7"/>
          </p:cNvCxnSpPr>
          <p:nvPr/>
        </p:nvCxnSpPr>
        <p:spPr>
          <a:xfrm rot="5400000">
            <a:off x="4809330" y="2275908"/>
            <a:ext cx="1101725" cy="1023937"/>
          </a:xfrm>
          <a:prstGeom prst="line">
            <a:avLst/>
          </a:prstGeom>
          <a:ln w="3175" cmpd="sng">
            <a:solidFill>
              <a:schemeClr val="tx1"/>
            </a:solidFill>
            <a:headEnd type="stealth"/>
            <a:tailEnd type="stealth"/>
          </a:ln>
        </p:spPr>
        <p:style>
          <a:lnRef idx="2">
            <a:schemeClr val="accent1"/>
          </a:lnRef>
          <a:fillRef idx="0">
            <a:schemeClr val="accent1"/>
          </a:fillRef>
          <a:effectRef idx="1">
            <a:schemeClr val="accent1"/>
          </a:effectRef>
          <a:fontRef idx="minor">
            <a:schemeClr val="tx1"/>
          </a:fontRef>
        </p:style>
      </p:cxnSp>
      <p:cxnSp>
        <p:nvCxnSpPr>
          <p:cNvPr id="260" name="Straight Connector 259"/>
          <p:cNvCxnSpPr>
            <a:stCxn id="40987" idx="4"/>
            <a:endCxn id="40971" idx="0"/>
          </p:cNvCxnSpPr>
          <p:nvPr/>
        </p:nvCxnSpPr>
        <p:spPr>
          <a:xfrm rot="5400000">
            <a:off x="4229099" y="2537051"/>
            <a:ext cx="1052512" cy="350838"/>
          </a:xfrm>
          <a:prstGeom prst="line">
            <a:avLst/>
          </a:prstGeom>
          <a:ln w="3175" cmpd="sng">
            <a:solidFill>
              <a:schemeClr val="tx1"/>
            </a:solidFill>
            <a:headEnd type="stealth"/>
            <a:tailEnd type="stealth"/>
          </a:ln>
        </p:spPr>
        <p:style>
          <a:lnRef idx="2">
            <a:schemeClr val="accent1"/>
          </a:lnRef>
          <a:fillRef idx="0">
            <a:schemeClr val="accent1"/>
          </a:fillRef>
          <a:effectRef idx="1">
            <a:schemeClr val="accent1"/>
          </a:effectRef>
          <a:fontRef idx="minor">
            <a:schemeClr val="tx1"/>
          </a:fontRef>
        </p:style>
      </p:cxnSp>
      <p:cxnSp>
        <p:nvCxnSpPr>
          <p:cNvPr id="263" name="Straight Connector 262"/>
          <p:cNvCxnSpPr>
            <a:stCxn id="40988" idx="3"/>
            <a:endCxn id="40971" idx="0"/>
          </p:cNvCxnSpPr>
          <p:nvPr/>
        </p:nvCxnSpPr>
        <p:spPr>
          <a:xfrm rot="5400000">
            <a:off x="4391024" y="2348138"/>
            <a:ext cx="1079500" cy="701675"/>
          </a:xfrm>
          <a:prstGeom prst="line">
            <a:avLst/>
          </a:prstGeom>
          <a:ln w="3175" cmpd="sng">
            <a:solidFill>
              <a:schemeClr val="tx1"/>
            </a:solidFill>
            <a:headEnd type="stealth"/>
            <a:tailEnd type="stealth"/>
          </a:ln>
        </p:spPr>
        <p:style>
          <a:lnRef idx="2">
            <a:schemeClr val="accent1"/>
          </a:lnRef>
          <a:fillRef idx="0">
            <a:schemeClr val="accent1"/>
          </a:fillRef>
          <a:effectRef idx="1">
            <a:schemeClr val="accent1"/>
          </a:effectRef>
          <a:fontRef idx="minor">
            <a:schemeClr val="tx1"/>
          </a:fontRef>
        </p:style>
      </p:cxnSp>
      <p:cxnSp>
        <p:nvCxnSpPr>
          <p:cNvPr id="266" name="Straight Connector 265"/>
          <p:cNvCxnSpPr>
            <a:stCxn id="41067" idx="2"/>
            <a:endCxn id="40971" idx="6"/>
          </p:cNvCxnSpPr>
          <p:nvPr/>
        </p:nvCxnSpPr>
        <p:spPr>
          <a:xfrm rot="10800000" flipV="1">
            <a:off x="4957761" y="3319689"/>
            <a:ext cx="949325" cy="261937"/>
          </a:xfrm>
          <a:prstGeom prst="line">
            <a:avLst/>
          </a:prstGeom>
          <a:ln w="3175" cmpd="sng">
            <a:solidFill>
              <a:schemeClr val="tx1"/>
            </a:solidFill>
            <a:headEnd type="stealth"/>
            <a:tailEnd type="stealth"/>
          </a:ln>
        </p:spPr>
        <p:style>
          <a:lnRef idx="2">
            <a:schemeClr val="accent1"/>
          </a:lnRef>
          <a:fillRef idx="0">
            <a:schemeClr val="accent1"/>
          </a:fillRef>
          <a:effectRef idx="1">
            <a:schemeClr val="accent1"/>
          </a:effectRef>
          <a:fontRef idx="minor">
            <a:schemeClr val="tx1"/>
          </a:fontRef>
        </p:style>
      </p:cxnSp>
      <p:cxnSp>
        <p:nvCxnSpPr>
          <p:cNvPr id="270" name="Straight Connector 269"/>
          <p:cNvCxnSpPr>
            <a:stCxn id="41064" idx="2"/>
            <a:endCxn id="40971" idx="6"/>
          </p:cNvCxnSpPr>
          <p:nvPr/>
        </p:nvCxnSpPr>
        <p:spPr>
          <a:xfrm rot="10800000" flipV="1">
            <a:off x="4957761" y="3545114"/>
            <a:ext cx="949325" cy="36512"/>
          </a:xfrm>
          <a:prstGeom prst="line">
            <a:avLst/>
          </a:prstGeom>
          <a:ln w="3175" cmpd="sng">
            <a:solidFill>
              <a:schemeClr val="tx1"/>
            </a:solidFill>
            <a:headEnd type="stealth"/>
            <a:tailEnd type="stealth"/>
          </a:ln>
        </p:spPr>
        <p:style>
          <a:lnRef idx="2">
            <a:schemeClr val="accent1"/>
          </a:lnRef>
          <a:fillRef idx="0">
            <a:schemeClr val="accent1"/>
          </a:fillRef>
          <a:effectRef idx="1">
            <a:schemeClr val="accent1"/>
          </a:effectRef>
          <a:fontRef idx="minor">
            <a:schemeClr val="tx1"/>
          </a:fontRef>
        </p:style>
      </p:cxnSp>
      <p:cxnSp>
        <p:nvCxnSpPr>
          <p:cNvPr id="273" name="Straight Connector 272"/>
          <p:cNvCxnSpPr>
            <a:stCxn id="41065" idx="2"/>
            <a:endCxn id="40971" idx="6"/>
          </p:cNvCxnSpPr>
          <p:nvPr/>
        </p:nvCxnSpPr>
        <p:spPr>
          <a:xfrm rot="10800000">
            <a:off x="4957761" y="3581626"/>
            <a:ext cx="949325" cy="188913"/>
          </a:xfrm>
          <a:prstGeom prst="line">
            <a:avLst/>
          </a:prstGeom>
          <a:ln w="3175" cmpd="sng">
            <a:solidFill>
              <a:schemeClr val="tx1"/>
            </a:solidFill>
            <a:headEnd type="stealth"/>
            <a:tailEnd type="stealth"/>
          </a:ln>
        </p:spPr>
        <p:style>
          <a:lnRef idx="2">
            <a:schemeClr val="accent1"/>
          </a:lnRef>
          <a:fillRef idx="0">
            <a:schemeClr val="accent1"/>
          </a:fillRef>
          <a:effectRef idx="1">
            <a:schemeClr val="accent1"/>
          </a:effectRef>
          <a:fontRef idx="minor">
            <a:schemeClr val="tx1"/>
          </a:fontRef>
        </p:style>
      </p:cxnSp>
      <p:cxnSp>
        <p:nvCxnSpPr>
          <p:cNvPr id="276" name="Straight Connector 275"/>
          <p:cNvCxnSpPr>
            <a:stCxn id="41066" idx="2"/>
            <a:endCxn id="40971" idx="6"/>
          </p:cNvCxnSpPr>
          <p:nvPr/>
        </p:nvCxnSpPr>
        <p:spPr>
          <a:xfrm rot="10800000">
            <a:off x="4957761" y="3581626"/>
            <a:ext cx="949325" cy="414338"/>
          </a:xfrm>
          <a:prstGeom prst="line">
            <a:avLst/>
          </a:prstGeom>
          <a:ln w="3175" cmpd="sng">
            <a:solidFill>
              <a:schemeClr val="tx1"/>
            </a:solidFill>
            <a:headEnd type="stealth"/>
            <a:tailEnd type="stealth"/>
          </a:ln>
        </p:spPr>
        <p:style>
          <a:lnRef idx="2">
            <a:schemeClr val="accent1"/>
          </a:lnRef>
          <a:fillRef idx="0">
            <a:schemeClr val="accent1"/>
          </a:fillRef>
          <a:effectRef idx="1">
            <a:schemeClr val="accent1"/>
          </a:effectRef>
          <a:fontRef idx="minor">
            <a:schemeClr val="tx1"/>
          </a:fontRef>
        </p:style>
      </p:cxnSp>
      <p:cxnSp>
        <p:nvCxnSpPr>
          <p:cNvPr id="280" name="Straight Connector 279"/>
          <p:cNvCxnSpPr>
            <a:stCxn id="41010" idx="5"/>
            <a:endCxn id="40971" idx="2"/>
          </p:cNvCxnSpPr>
          <p:nvPr/>
        </p:nvCxnSpPr>
        <p:spPr>
          <a:xfrm rot="16200000" flipH="1">
            <a:off x="3198811" y="2578326"/>
            <a:ext cx="996950" cy="1009650"/>
          </a:xfrm>
          <a:prstGeom prst="line">
            <a:avLst/>
          </a:prstGeom>
          <a:ln w="3175" cmpd="sng">
            <a:solidFill>
              <a:schemeClr val="tx1"/>
            </a:solidFill>
            <a:headEnd type="stealth"/>
            <a:tailEnd type="stealth"/>
          </a:ln>
        </p:spPr>
        <p:style>
          <a:lnRef idx="2">
            <a:schemeClr val="accent1"/>
          </a:lnRef>
          <a:fillRef idx="0">
            <a:schemeClr val="accent1"/>
          </a:fillRef>
          <a:effectRef idx="1">
            <a:schemeClr val="accent1"/>
          </a:effectRef>
          <a:fontRef idx="minor">
            <a:schemeClr val="tx1"/>
          </a:fontRef>
        </p:style>
      </p:cxnSp>
      <p:cxnSp>
        <p:nvCxnSpPr>
          <p:cNvPr id="283" name="Straight Connector 282"/>
          <p:cNvCxnSpPr>
            <a:stCxn id="41011" idx="6"/>
            <a:endCxn id="40971" idx="2"/>
          </p:cNvCxnSpPr>
          <p:nvPr/>
        </p:nvCxnSpPr>
        <p:spPr>
          <a:xfrm>
            <a:off x="3236911" y="3049814"/>
            <a:ext cx="965200" cy="531812"/>
          </a:xfrm>
          <a:prstGeom prst="line">
            <a:avLst/>
          </a:prstGeom>
          <a:ln w="3175" cmpd="sng">
            <a:solidFill>
              <a:schemeClr val="tx1"/>
            </a:solidFill>
            <a:headEnd type="stealth"/>
            <a:tailEnd type="stealth"/>
          </a:ln>
        </p:spPr>
        <p:style>
          <a:lnRef idx="2">
            <a:schemeClr val="accent1"/>
          </a:lnRef>
          <a:fillRef idx="0">
            <a:schemeClr val="accent1"/>
          </a:fillRef>
          <a:effectRef idx="1">
            <a:schemeClr val="accent1"/>
          </a:effectRef>
          <a:fontRef idx="minor">
            <a:schemeClr val="tx1"/>
          </a:fontRef>
        </p:style>
      </p:cxnSp>
      <p:cxnSp>
        <p:nvCxnSpPr>
          <p:cNvPr id="286" name="Straight Connector 285"/>
          <p:cNvCxnSpPr>
            <a:stCxn id="41015" idx="7"/>
            <a:endCxn id="40971" idx="2"/>
          </p:cNvCxnSpPr>
          <p:nvPr/>
        </p:nvCxnSpPr>
        <p:spPr>
          <a:xfrm rot="5400000" flipH="1" flipV="1">
            <a:off x="3511548" y="3262539"/>
            <a:ext cx="371475" cy="1009650"/>
          </a:xfrm>
          <a:prstGeom prst="line">
            <a:avLst/>
          </a:prstGeom>
          <a:ln w="3175" cmpd="sng">
            <a:solidFill>
              <a:schemeClr val="tx1"/>
            </a:solidFill>
            <a:headEnd type="stealth"/>
            <a:tailEnd type="stealth"/>
          </a:ln>
        </p:spPr>
        <p:style>
          <a:lnRef idx="2">
            <a:schemeClr val="accent1"/>
          </a:lnRef>
          <a:fillRef idx="0">
            <a:schemeClr val="accent1"/>
          </a:fillRef>
          <a:effectRef idx="1">
            <a:schemeClr val="accent1"/>
          </a:effectRef>
          <a:fontRef idx="minor">
            <a:schemeClr val="tx1"/>
          </a:fontRef>
        </p:style>
      </p:cxnSp>
      <p:cxnSp>
        <p:nvCxnSpPr>
          <p:cNvPr id="290" name="Straight Connector 289"/>
          <p:cNvCxnSpPr>
            <a:stCxn id="40992" idx="6"/>
            <a:endCxn id="41010" idx="2"/>
          </p:cNvCxnSpPr>
          <p:nvPr/>
        </p:nvCxnSpPr>
        <p:spPr>
          <a:xfrm>
            <a:off x="1976436" y="1563914"/>
            <a:ext cx="962025" cy="919162"/>
          </a:xfrm>
          <a:prstGeom prst="line">
            <a:avLst/>
          </a:prstGeom>
          <a:ln w="3175" cmpd="sng">
            <a:solidFill>
              <a:schemeClr val="tx1"/>
            </a:solidFill>
            <a:headEnd type="stealth"/>
            <a:tailEnd type="stealth"/>
          </a:ln>
        </p:spPr>
        <p:style>
          <a:lnRef idx="2">
            <a:schemeClr val="accent1"/>
          </a:lnRef>
          <a:fillRef idx="0">
            <a:schemeClr val="accent1"/>
          </a:fillRef>
          <a:effectRef idx="1">
            <a:schemeClr val="accent1"/>
          </a:effectRef>
          <a:fontRef idx="minor">
            <a:schemeClr val="tx1"/>
          </a:fontRef>
        </p:style>
      </p:cxnSp>
      <p:cxnSp>
        <p:nvCxnSpPr>
          <p:cNvPr id="293" name="Straight Connector 292"/>
          <p:cNvCxnSpPr>
            <a:stCxn id="40993" idx="6"/>
            <a:endCxn id="41010" idx="2"/>
          </p:cNvCxnSpPr>
          <p:nvPr/>
        </p:nvCxnSpPr>
        <p:spPr>
          <a:xfrm>
            <a:off x="1976436" y="1809976"/>
            <a:ext cx="962025" cy="673100"/>
          </a:xfrm>
          <a:prstGeom prst="line">
            <a:avLst/>
          </a:prstGeom>
          <a:ln w="3175" cmpd="sng">
            <a:solidFill>
              <a:schemeClr val="tx1"/>
            </a:solidFill>
            <a:headEnd type="stealth"/>
            <a:tailEnd type="stealth"/>
          </a:ln>
        </p:spPr>
        <p:style>
          <a:lnRef idx="2">
            <a:schemeClr val="accent1"/>
          </a:lnRef>
          <a:fillRef idx="0">
            <a:schemeClr val="accent1"/>
          </a:fillRef>
          <a:effectRef idx="1">
            <a:schemeClr val="accent1"/>
          </a:effectRef>
          <a:fontRef idx="minor">
            <a:schemeClr val="tx1"/>
          </a:fontRef>
        </p:style>
      </p:cxnSp>
      <p:cxnSp>
        <p:nvCxnSpPr>
          <p:cNvPr id="296" name="Straight Connector 295"/>
          <p:cNvCxnSpPr>
            <a:stCxn id="40994" idx="6"/>
            <a:endCxn id="41010" idx="2"/>
          </p:cNvCxnSpPr>
          <p:nvPr/>
        </p:nvCxnSpPr>
        <p:spPr>
          <a:xfrm>
            <a:off x="1976436" y="2056039"/>
            <a:ext cx="962025" cy="427037"/>
          </a:xfrm>
          <a:prstGeom prst="line">
            <a:avLst/>
          </a:prstGeom>
          <a:ln w="3175" cmpd="sng">
            <a:solidFill>
              <a:schemeClr val="tx1"/>
            </a:solidFill>
            <a:headEnd type="stealth"/>
            <a:tailEnd type="stealth"/>
          </a:ln>
        </p:spPr>
        <p:style>
          <a:lnRef idx="2">
            <a:schemeClr val="accent1"/>
          </a:lnRef>
          <a:fillRef idx="0">
            <a:schemeClr val="accent1"/>
          </a:fillRef>
          <a:effectRef idx="1">
            <a:schemeClr val="accent1"/>
          </a:effectRef>
          <a:fontRef idx="minor">
            <a:schemeClr val="tx1"/>
          </a:fontRef>
        </p:style>
      </p:cxnSp>
      <p:cxnSp>
        <p:nvCxnSpPr>
          <p:cNvPr id="300" name="Straight Connector 299"/>
          <p:cNvCxnSpPr>
            <a:stCxn id="40976" idx="5"/>
            <a:endCxn id="41011" idx="2"/>
          </p:cNvCxnSpPr>
          <p:nvPr/>
        </p:nvCxnSpPr>
        <p:spPr>
          <a:xfrm rot="16200000" flipH="1">
            <a:off x="2100261" y="2211614"/>
            <a:ext cx="682625" cy="993775"/>
          </a:xfrm>
          <a:prstGeom prst="line">
            <a:avLst/>
          </a:prstGeom>
          <a:ln w="3175" cmpd="sng">
            <a:solidFill>
              <a:schemeClr val="tx1"/>
            </a:solidFill>
            <a:headEnd type="stealth"/>
            <a:tailEnd type="stealth"/>
          </a:ln>
        </p:spPr>
        <p:style>
          <a:lnRef idx="2">
            <a:schemeClr val="accent1"/>
          </a:lnRef>
          <a:fillRef idx="0">
            <a:schemeClr val="accent1"/>
          </a:fillRef>
          <a:effectRef idx="1">
            <a:schemeClr val="accent1"/>
          </a:effectRef>
          <a:fontRef idx="minor">
            <a:schemeClr val="tx1"/>
          </a:fontRef>
        </p:style>
      </p:cxnSp>
      <p:cxnSp>
        <p:nvCxnSpPr>
          <p:cNvPr id="303" name="Straight Connector 302"/>
          <p:cNvCxnSpPr>
            <a:stCxn id="40977" idx="5"/>
            <a:endCxn id="41011" idx="2"/>
          </p:cNvCxnSpPr>
          <p:nvPr/>
        </p:nvCxnSpPr>
        <p:spPr>
          <a:xfrm rot="16200000" flipH="1">
            <a:off x="2223292" y="2334645"/>
            <a:ext cx="436563" cy="993775"/>
          </a:xfrm>
          <a:prstGeom prst="line">
            <a:avLst/>
          </a:prstGeom>
          <a:ln w="3175" cmpd="sng">
            <a:solidFill>
              <a:schemeClr val="tx1"/>
            </a:solidFill>
            <a:headEnd type="stealth"/>
            <a:tailEnd type="stealth"/>
          </a:ln>
        </p:spPr>
        <p:style>
          <a:lnRef idx="2">
            <a:schemeClr val="accent1"/>
          </a:lnRef>
          <a:fillRef idx="0">
            <a:schemeClr val="accent1"/>
          </a:fillRef>
          <a:effectRef idx="1">
            <a:schemeClr val="accent1"/>
          </a:effectRef>
          <a:fontRef idx="minor">
            <a:schemeClr val="tx1"/>
          </a:fontRef>
        </p:style>
      </p:cxnSp>
      <p:cxnSp>
        <p:nvCxnSpPr>
          <p:cNvPr id="306" name="Straight Connector 305"/>
          <p:cNvCxnSpPr>
            <a:stCxn id="40978" idx="5"/>
            <a:endCxn id="41011" idx="2"/>
          </p:cNvCxnSpPr>
          <p:nvPr/>
        </p:nvCxnSpPr>
        <p:spPr>
          <a:xfrm rot="16200000" flipH="1">
            <a:off x="2346324" y="2457676"/>
            <a:ext cx="190500" cy="993775"/>
          </a:xfrm>
          <a:prstGeom prst="line">
            <a:avLst/>
          </a:prstGeom>
          <a:ln w="3175" cmpd="sng">
            <a:solidFill>
              <a:schemeClr val="tx1"/>
            </a:solidFill>
            <a:headEnd type="stealth"/>
            <a:tailEnd type="stealth"/>
          </a:ln>
        </p:spPr>
        <p:style>
          <a:lnRef idx="2">
            <a:schemeClr val="accent1"/>
          </a:lnRef>
          <a:fillRef idx="0">
            <a:schemeClr val="accent1"/>
          </a:fillRef>
          <a:effectRef idx="1">
            <a:schemeClr val="accent1"/>
          </a:effectRef>
          <a:fontRef idx="minor">
            <a:schemeClr val="tx1"/>
          </a:fontRef>
        </p:style>
      </p:cxnSp>
      <p:cxnSp>
        <p:nvCxnSpPr>
          <p:cNvPr id="309" name="Straight Connector 308"/>
          <p:cNvCxnSpPr>
            <a:stCxn id="41012" idx="7"/>
            <a:endCxn id="40971" idx="2"/>
          </p:cNvCxnSpPr>
          <p:nvPr/>
        </p:nvCxnSpPr>
        <p:spPr>
          <a:xfrm rot="5400000" flipH="1" flipV="1">
            <a:off x="3138486" y="3635601"/>
            <a:ext cx="1117600" cy="1009650"/>
          </a:xfrm>
          <a:prstGeom prst="line">
            <a:avLst/>
          </a:prstGeom>
          <a:ln w="3175" cmpd="sng">
            <a:solidFill>
              <a:schemeClr val="tx1"/>
            </a:solidFill>
            <a:headEnd type="stealth"/>
            <a:tailEnd type="stealth"/>
          </a:ln>
        </p:spPr>
        <p:style>
          <a:lnRef idx="2">
            <a:schemeClr val="accent1"/>
          </a:lnRef>
          <a:fillRef idx="0">
            <a:schemeClr val="accent1"/>
          </a:fillRef>
          <a:effectRef idx="1">
            <a:schemeClr val="accent1"/>
          </a:effectRef>
          <a:fontRef idx="minor">
            <a:schemeClr val="tx1"/>
          </a:fontRef>
        </p:style>
      </p:cxnSp>
      <p:cxnSp>
        <p:nvCxnSpPr>
          <p:cNvPr id="312" name="Straight Connector 311"/>
          <p:cNvCxnSpPr>
            <a:stCxn id="41051" idx="6"/>
            <a:endCxn id="41015" idx="2"/>
          </p:cNvCxnSpPr>
          <p:nvPr/>
        </p:nvCxnSpPr>
        <p:spPr>
          <a:xfrm>
            <a:off x="2012949" y="3516539"/>
            <a:ext cx="925512" cy="536575"/>
          </a:xfrm>
          <a:prstGeom prst="line">
            <a:avLst/>
          </a:prstGeom>
          <a:ln w="3175" cmpd="sng">
            <a:solidFill>
              <a:schemeClr val="tx1"/>
            </a:solidFill>
            <a:headEnd type="stealth"/>
            <a:tailEnd type="stealth"/>
          </a:ln>
        </p:spPr>
        <p:style>
          <a:lnRef idx="2">
            <a:schemeClr val="accent1"/>
          </a:lnRef>
          <a:fillRef idx="0">
            <a:schemeClr val="accent1"/>
          </a:fillRef>
          <a:effectRef idx="1">
            <a:schemeClr val="accent1"/>
          </a:effectRef>
          <a:fontRef idx="minor">
            <a:schemeClr val="tx1"/>
          </a:fontRef>
        </p:style>
      </p:cxnSp>
      <p:cxnSp>
        <p:nvCxnSpPr>
          <p:cNvPr id="315" name="Straight Connector 314"/>
          <p:cNvCxnSpPr>
            <a:stCxn id="40972" idx="5"/>
            <a:endCxn id="41051" idx="2"/>
          </p:cNvCxnSpPr>
          <p:nvPr/>
        </p:nvCxnSpPr>
        <p:spPr>
          <a:xfrm rot="16200000" flipH="1">
            <a:off x="1210467" y="3012508"/>
            <a:ext cx="322263" cy="685800"/>
          </a:xfrm>
          <a:prstGeom prst="line">
            <a:avLst/>
          </a:prstGeom>
          <a:ln w="3175" cmpd="sng">
            <a:solidFill>
              <a:schemeClr val="tx1"/>
            </a:solidFill>
            <a:headEnd type="stealth"/>
            <a:tailEnd type="stealth"/>
          </a:ln>
        </p:spPr>
        <p:style>
          <a:lnRef idx="2">
            <a:schemeClr val="accent1"/>
          </a:lnRef>
          <a:fillRef idx="0">
            <a:schemeClr val="accent1"/>
          </a:fillRef>
          <a:effectRef idx="1">
            <a:schemeClr val="accent1"/>
          </a:effectRef>
          <a:fontRef idx="minor">
            <a:schemeClr val="tx1"/>
          </a:fontRef>
        </p:style>
      </p:cxnSp>
      <p:cxnSp>
        <p:nvCxnSpPr>
          <p:cNvPr id="319" name="Straight Connector 318"/>
          <p:cNvCxnSpPr>
            <a:stCxn id="40973" idx="6"/>
            <a:endCxn id="41051" idx="2"/>
          </p:cNvCxnSpPr>
          <p:nvPr/>
        </p:nvCxnSpPr>
        <p:spPr>
          <a:xfrm>
            <a:off x="1062036" y="3381601"/>
            <a:ext cx="652463" cy="134938"/>
          </a:xfrm>
          <a:prstGeom prst="line">
            <a:avLst/>
          </a:prstGeom>
          <a:ln w="3175" cmpd="sng">
            <a:solidFill>
              <a:schemeClr val="tx1"/>
            </a:solidFill>
            <a:headEnd type="stealth"/>
            <a:tailEnd type="stealth"/>
          </a:ln>
        </p:spPr>
        <p:style>
          <a:lnRef idx="2">
            <a:schemeClr val="accent1"/>
          </a:lnRef>
          <a:fillRef idx="0">
            <a:schemeClr val="accent1"/>
          </a:fillRef>
          <a:effectRef idx="1">
            <a:schemeClr val="accent1"/>
          </a:effectRef>
          <a:fontRef idx="minor">
            <a:schemeClr val="tx1"/>
          </a:fontRef>
        </p:style>
      </p:cxnSp>
      <p:cxnSp>
        <p:nvCxnSpPr>
          <p:cNvPr id="322" name="Straight Connector 321"/>
          <p:cNvCxnSpPr>
            <a:stCxn id="40974" idx="6"/>
            <a:endCxn id="41051" idx="2"/>
          </p:cNvCxnSpPr>
          <p:nvPr/>
        </p:nvCxnSpPr>
        <p:spPr>
          <a:xfrm flipV="1">
            <a:off x="1062036" y="3516539"/>
            <a:ext cx="652463" cy="119062"/>
          </a:xfrm>
          <a:prstGeom prst="line">
            <a:avLst/>
          </a:prstGeom>
          <a:ln w="3175" cmpd="sng">
            <a:solidFill>
              <a:schemeClr val="tx1"/>
            </a:solidFill>
            <a:headEnd type="stealth"/>
            <a:tailEnd type="stealth"/>
          </a:ln>
        </p:spPr>
        <p:style>
          <a:lnRef idx="2">
            <a:schemeClr val="accent1"/>
          </a:lnRef>
          <a:fillRef idx="0">
            <a:schemeClr val="accent1"/>
          </a:fillRef>
          <a:effectRef idx="1">
            <a:schemeClr val="accent1"/>
          </a:effectRef>
          <a:fontRef idx="minor">
            <a:schemeClr val="tx1"/>
          </a:fontRef>
        </p:style>
      </p:cxnSp>
      <p:cxnSp>
        <p:nvCxnSpPr>
          <p:cNvPr id="325" name="Straight Connector 324"/>
          <p:cNvCxnSpPr>
            <a:stCxn id="40975" idx="6"/>
            <a:endCxn id="41051" idx="2"/>
          </p:cNvCxnSpPr>
          <p:nvPr/>
        </p:nvCxnSpPr>
        <p:spPr>
          <a:xfrm flipV="1">
            <a:off x="1062036" y="3516539"/>
            <a:ext cx="652463" cy="373062"/>
          </a:xfrm>
          <a:prstGeom prst="line">
            <a:avLst/>
          </a:prstGeom>
          <a:ln w="3175" cmpd="sng">
            <a:solidFill>
              <a:schemeClr val="tx1"/>
            </a:solidFill>
            <a:headEnd type="stealth"/>
            <a:tailEnd type="stealth"/>
          </a:ln>
        </p:spPr>
        <p:style>
          <a:lnRef idx="2">
            <a:schemeClr val="accent1"/>
          </a:lnRef>
          <a:fillRef idx="0">
            <a:schemeClr val="accent1"/>
          </a:fillRef>
          <a:effectRef idx="1">
            <a:schemeClr val="accent1"/>
          </a:effectRef>
          <a:fontRef idx="minor">
            <a:schemeClr val="tx1"/>
          </a:fontRef>
        </p:style>
      </p:cxnSp>
      <p:cxnSp>
        <p:nvCxnSpPr>
          <p:cNvPr id="329" name="Straight Connector 328"/>
          <p:cNvCxnSpPr>
            <a:stCxn id="41052" idx="7"/>
            <a:endCxn id="41015" idx="2"/>
          </p:cNvCxnSpPr>
          <p:nvPr/>
        </p:nvCxnSpPr>
        <p:spPr>
          <a:xfrm rot="5400000" flipH="1" flipV="1">
            <a:off x="2213767" y="3807846"/>
            <a:ext cx="479425" cy="969962"/>
          </a:xfrm>
          <a:prstGeom prst="line">
            <a:avLst/>
          </a:prstGeom>
          <a:ln w="3175" cmpd="sng">
            <a:solidFill>
              <a:schemeClr val="tx1"/>
            </a:solidFill>
            <a:headEnd type="stealth"/>
            <a:tailEnd type="stealth"/>
          </a:ln>
        </p:spPr>
        <p:style>
          <a:lnRef idx="2">
            <a:schemeClr val="accent1"/>
          </a:lnRef>
          <a:fillRef idx="0">
            <a:schemeClr val="accent1"/>
          </a:fillRef>
          <a:effectRef idx="1">
            <a:schemeClr val="accent1"/>
          </a:effectRef>
          <a:fontRef idx="minor">
            <a:schemeClr val="tx1"/>
          </a:fontRef>
        </p:style>
      </p:cxnSp>
      <p:cxnSp>
        <p:nvCxnSpPr>
          <p:cNvPr id="332" name="Straight Connector 331"/>
          <p:cNvCxnSpPr>
            <a:stCxn id="40998" idx="7"/>
            <a:endCxn id="41012" idx="3"/>
          </p:cNvCxnSpPr>
          <p:nvPr/>
        </p:nvCxnSpPr>
        <p:spPr>
          <a:xfrm rot="5400000" flipH="1" flipV="1">
            <a:off x="2178049" y="4665888"/>
            <a:ext cx="566738" cy="1039813"/>
          </a:xfrm>
          <a:prstGeom prst="line">
            <a:avLst/>
          </a:prstGeom>
          <a:ln w="3175" cmpd="sng">
            <a:solidFill>
              <a:schemeClr val="tx1"/>
            </a:solidFill>
            <a:headEnd type="stealth"/>
            <a:tailEnd type="stealth"/>
          </a:ln>
        </p:spPr>
        <p:style>
          <a:lnRef idx="2">
            <a:schemeClr val="accent1"/>
          </a:lnRef>
          <a:fillRef idx="0">
            <a:schemeClr val="accent1"/>
          </a:fillRef>
          <a:effectRef idx="1">
            <a:schemeClr val="accent1"/>
          </a:effectRef>
          <a:fontRef idx="minor">
            <a:schemeClr val="tx1"/>
          </a:fontRef>
        </p:style>
      </p:cxnSp>
      <p:cxnSp>
        <p:nvCxnSpPr>
          <p:cNvPr id="335" name="Straight Connector 334"/>
          <p:cNvCxnSpPr>
            <a:stCxn id="40999" idx="7"/>
            <a:endCxn id="40998" idx="3"/>
          </p:cNvCxnSpPr>
          <p:nvPr/>
        </p:nvCxnSpPr>
        <p:spPr>
          <a:xfrm rot="5400000" flipH="1" flipV="1">
            <a:off x="1082674" y="5546951"/>
            <a:ext cx="649288" cy="757237"/>
          </a:xfrm>
          <a:prstGeom prst="line">
            <a:avLst/>
          </a:prstGeom>
          <a:ln w="3175" cmpd="sng">
            <a:solidFill>
              <a:schemeClr val="tx1"/>
            </a:solidFill>
            <a:headEnd type="stealth"/>
            <a:tailEnd type="stealth"/>
          </a:ln>
        </p:spPr>
        <p:style>
          <a:lnRef idx="2">
            <a:schemeClr val="accent1"/>
          </a:lnRef>
          <a:fillRef idx="0">
            <a:schemeClr val="accent1"/>
          </a:fillRef>
          <a:effectRef idx="1">
            <a:schemeClr val="accent1"/>
          </a:effectRef>
          <a:fontRef idx="minor">
            <a:schemeClr val="tx1"/>
          </a:fontRef>
        </p:style>
      </p:cxnSp>
      <p:cxnSp>
        <p:nvCxnSpPr>
          <p:cNvPr id="339" name="Straight Connector 338"/>
          <p:cNvCxnSpPr>
            <a:stCxn id="40983" idx="6"/>
            <a:endCxn id="41052" idx="2"/>
          </p:cNvCxnSpPr>
          <p:nvPr/>
        </p:nvCxnSpPr>
        <p:spPr>
          <a:xfrm>
            <a:off x="1062036" y="4372201"/>
            <a:ext cx="652463" cy="261938"/>
          </a:xfrm>
          <a:prstGeom prst="line">
            <a:avLst/>
          </a:prstGeom>
          <a:ln w="3175" cmpd="sng">
            <a:solidFill>
              <a:schemeClr val="tx1"/>
            </a:solidFill>
            <a:headEnd type="stealth"/>
            <a:tailEnd type="stealth"/>
          </a:ln>
        </p:spPr>
        <p:style>
          <a:lnRef idx="2">
            <a:schemeClr val="accent1"/>
          </a:lnRef>
          <a:fillRef idx="0">
            <a:schemeClr val="accent1"/>
          </a:fillRef>
          <a:effectRef idx="1">
            <a:schemeClr val="accent1"/>
          </a:effectRef>
          <a:fontRef idx="minor">
            <a:schemeClr val="tx1"/>
          </a:fontRef>
        </p:style>
      </p:cxnSp>
      <p:cxnSp>
        <p:nvCxnSpPr>
          <p:cNvPr id="342" name="Straight Connector 341"/>
          <p:cNvCxnSpPr>
            <a:stCxn id="40984" idx="6"/>
            <a:endCxn id="41052" idx="2"/>
          </p:cNvCxnSpPr>
          <p:nvPr/>
        </p:nvCxnSpPr>
        <p:spPr>
          <a:xfrm>
            <a:off x="1062036" y="4621439"/>
            <a:ext cx="652463" cy="12700"/>
          </a:xfrm>
          <a:prstGeom prst="line">
            <a:avLst/>
          </a:prstGeom>
          <a:ln w="3175" cmpd="sng">
            <a:solidFill>
              <a:schemeClr val="tx1"/>
            </a:solidFill>
            <a:headEnd type="stealth"/>
            <a:tailEnd type="stealth"/>
          </a:ln>
        </p:spPr>
        <p:style>
          <a:lnRef idx="2">
            <a:schemeClr val="accent1"/>
          </a:lnRef>
          <a:fillRef idx="0">
            <a:schemeClr val="accent1"/>
          </a:fillRef>
          <a:effectRef idx="1">
            <a:schemeClr val="accent1"/>
          </a:effectRef>
          <a:fontRef idx="minor">
            <a:schemeClr val="tx1"/>
          </a:fontRef>
        </p:style>
      </p:cxnSp>
      <p:cxnSp>
        <p:nvCxnSpPr>
          <p:cNvPr id="345" name="Straight Connector 344"/>
          <p:cNvCxnSpPr>
            <a:stCxn id="40985" idx="6"/>
            <a:endCxn id="41052" idx="2"/>
          </p:cNvCxnSpPr>
          <p:nvPr/>
        </p:nvCxnSpPr>
        <p:spPr>
          <a:xfrm flipV="1">
            <a:off x="1062036" y="4634139"/>
            <a:ext cx="652463" cy="234950"/>
          </a:xfrm>
          <a:prstGeom prst="line">
            <a:avLst/>
          </a:prstGeom>
          <a:ln w="3175" cmpd="sng">
            <a:solidFill>
              <a:schemeClr val="tx1"/>
            </a:solidFill>
            <a:headEnd type="stealth"/>
            <a:tailEnd type="stealth"/>
          </a:ln>
        </p:spPr>
        <p:style>
          <a:lnRef idx="2">
            <a:schemeClr val="accent1"/>
          </a:lnRef>
          <a:fillRef idx="0">
            <a:schemeClr val="accent1"/>
          </a:fillRef>
          <a:effectRef idx="1">
            <a:schemeClr val="accent1"/>
          </a:effectRef>
          <a:fontRef idx="minor">
            <a:schemeClr val="tx1"/>
          </a:fontRef>
        </p:style>
      </p:cxnSp>
      <p:cxnSp>
        <p:nvCxnSpPr>
          <p:cNvPr id="348" name="Straight Connector 347"/>
          <p:cNvCxnSpPr>
            <a:stCxn id="40986" idx="7"/>
            <a:endCxn id="41052" idx="2"/>
          </p:cNvCxnSpPr>
          <p:nvPr/>
        </p:nvCxnSpPr>
        <p:spPr>
          <a:xfrm rot="5400000" flipH="1" flipV="1">
            <a:off x="1162049" y="4500789"/>
            <a:ext cx="419100" cy="685800"/>
          </a:xfrm>
          <a:prstGeom prst="line">
            <a:avLst/>
          </a:prstGeom>
          <a:ln w="3175" cmpd="sng">
            <a:solidFill>
              <a:schemeClr val="tx1"/>
            </a:solidFill>
            <a:headEnd type="stealth"/>
            <a:tailEnd type="stealth"/>
          </a:ln>
        </p:spPr>
        <p:style>
          <a:lnRef idx="2">
            <a:schemeClr val="accent1"/>
          </a:lnRef>
          <a:fillRef idx="0">
            <a:schemeClr val="accent1"/>
          </a:fillRef>
          <a:effectRef idx="1">
            <a:schemeClr val="accent1"/>
          </a:effectRef>
          <a:fontRef idx="minor">
            <a:schemeClr val="tx1"/>
          </a:fontRef>
        </p:style>
      </p:cxnSp>
      <p:cxnSp>
        <p:nvCxnSpPr>
          <p:cNvPr id="351" name="Straight Connector 350"/>
          <p:cNvCxnSpPr>
            <a:stCxn id="41002" idx="0"/>
            <a:endCxn id="40971" idx="4"/>
          </p:cNvCxnSpPr>
          <p:nvPr/>
        </p:nvCxnSpPr>
        <p:spPr>
          <a:xfrm rot="5400000" flipH="1" flipV="1">
            <a:off x="3234530" y="4420620"/>
            <a:ext cx="1841500" cy="849312"/>
          </a:xfrm>
          <a:prstGeom prst="line">
            <a:avLst/>
          </a:prstGeom>
          <a:ln w="3175" cmpd="sng">
            <a:solidFill>
              <a:schemeClr val="tx1"/>
            </a:solidFill>
            <a:headEnd type="stealth"/>
            <a:tailEnd type="stealth"/>
          </a:ln>
        </p:spPr>
        <p:style>
          <a:lnRef idx="2">
            <a:schemeClr val="accent1"/>
          </a:lnRef>
          <a:fillRef idx="0">
            <a:schemeClr val="accent1"/>
          </a:fillRef>
          <a:effectRef idx="1">
            <a:schemeClr val="accent1"/>
          </a:effectRef>
          <a:fontRef idx="minor">
            <a:schemeClr val="tx1"/>
          </a:fontRef>
        </p:style>
      </p:cxnSp>
      <p:cxnSp>
        <p:nvCxnSpPr>
          <p:cNvPr id="354" name="Straight Connector 353"/>
          <p:cNvCxnSpPr>
            <a:stCxn id="41001" idx="0"/>
            <a:endCxn id="40971" idx="4"/>
          </p:cNvCxnSpPr>
          <p:nvPr/>
        </p:nvCxnSpPr>
        <p:spPr>
          <a:xfrm rot="5400000" flipH="1" flipV="1">
            <a:off x="3409155" y="4595245"/>
            <a:ext cx="1841500" cy="500062"/>
          </a:xfrm>
          <a:prstGeom prst="line">
            <a:avLst/>
          </a:prstGeom>
          <a:ln w="3175" cmpd="sng">
            <a:solidFill>
              <a:schemeClr val="tx1"/>
            </a:solidFill>
            <a:headEnd type="stealth"/>
            <a:tailEnd type="stealth"/>
          </a:ln>
        </p:spPr>
        <p:style>
          <a:lnRef idx="2">
            <a:schemeClr val="accent1"/>
          </a:lnRef>
          <a:fillRef idx="0">
            <a:schemeClr val="accent1"/>
          </a:fillRef>
          <a:effectRef idx="1">
            <a:schemeClr val="accent1"/>
          </a:effectRef>
          <a:fontRef idx="minor">
            <a:schemeClr val="tx1"/>
          </a:fontRef>
        </p:style>
      </p:cxnSp>
      <p:cxnSp>
        <p:nvCxnSpPr>
          <p:cNvPr id="357" name="Straight Connector 356"/>
          <p:cNvCxnSpPr>
            <a:stCxn id="41000" idx="0"/>
            <a:endCxn id="40971" idx="4"/>
          </p:cNvCxnSpPr>
          <p:nvPr/>
        </p:nvCxnSpPr>
        <p:spPr>
          <a:xfrm rot="5400000" flipH="1" flipV="1">
            <a:off x="3582986" y="4769076"/>
            <a:ext cx="1841500" cy="152400"/>
          </a:xfrm>
          <a:prstGeom prst="line">
            <a:avLst/>
          </a:prstGeom>
          <a:ln w="3175" cmpd="sng">
            <a:solidFill>
              <a:schemeClr val="tx1"/>
            </a:solidFill>
            <a:headEnd type="stealth"/>
            <a:tailEnd type="stealth"/>
          </a:ln>
        </p:spPr>
        <p:style>
          <a:lnRef idx="2">
            <a:schemeClr val="accent1"/>
          </a:lnRef>
          <a:fillRef idx="0">
            <a:schemeClr val="accent1"/>
          </a:fillRef>
          <a:effectRef idx="1">
            <a:schemeClr val="accent1"/>
          </a:effectRef>
          <a:fontRef idx="minor">
            <a:schemeClr val="tx1"/>
          </a:fontRef>
        </p:style>
      </p:cxnSp>
      <p:cxnSp>
        <p:nvCxnSpPr>
          <p:cNvPr id="360" name="Straight Connector 359"/>
          <p:cNvCxnSpPr>
            <a:stCxn id="41006" idx="0"/>
            <a:endCxn id="40971" idx="4"/>
          </p:cNvCxnSpPr>
          <p:nvPr/>
        </p:nvCxnSpPr>
        <p:spPr>
          <a:xfrm rot="16200000" flipV="1">
            <a:off x="3757611" y="4746851"/>
            <a:ext cx="1841500" cy="196850"/>
          </a:xfrm>
          <a:prstGeom prst="line">
            <a:avLst/>
          </a:prstGeom>
          <a:ln w="3175" cmpd="sng">
            <a:solidFill>
              <a:schemeClr val="tx1"/>
            </a:solidFill>
            <a:headEnd type="stealth"/>
            <a:tailEnd type="stealth"/>
          </a:ln>
        </p:spPr>
        <p:style>
          <a:lnRef idx="2">
            <a:schemeClr val="accent1"/>
          </a:lnRef>
          <a:fillRef idx="0">
            <a:schemeClr val="accent1"/>
          </a:fillRef>
          <a:effectRef idx="1">
            <a:schemeClr val="accent1"/>
          </a:effectRef>
          <a:fontRef idx="minor">
            <a:schemeClr val="tx1"/>
          </a:fontRef>
        </p:style>
      </p:cxnSp>
      <p:cxnSp>
        <p:nvCxnSpPr>
          <p:cNvPr id="363" name="Straight Connector 362"/>
          <p:cNvCxnSpPr>
            <a:stCxn id="41005" idx="1"/>
            <a:endCxn id="40971" idx="4"/>
          </p:cNvCxnSpPr>
          <p:nvPr/>
        </p:nvCxnSpPr>
        <p:spPr>
          <a:xfrm rot="16200000" flipV="1">
            <a:off x="4952998" y="3551464"/>
            <a:ext cx="1749425" cy="2495550"/>
          </a:xfrm>
          <a:prstGeom prst="line">
            <a:avLst/>
          </a:prstGeom>
          <a:ln w="3175" cmpd="sng">
            <a:solidFill>
              <a:schemeClr val="tx1"/>
            </a:solidFill>
            <a:headEnd type="stealth"/>
            <a:tailEnd type="stealth"/>
          </a:ln>
        </p:spPr>
        <p:style>
          <a:lnRef idx="2">
            <a:schemeClr val="accent1"/>
          </a:lnRef>
          <a:fillRef idx="0">
            <a:schemeClr val="accent1"/>
          </a:fillRef>
          <a:effectRef idx="1">
            <a:schemeClr val="accent1"/>
          </a:effectRef>
          <a:fontRef idx="minor">
            <a:schemeClr val="tx1"/>
          </a:fontRef>
        </p:style>
      </p:cxnSp>
      <p:cxnSp>
        <p:nvCxnSpPr>
          <p:cNvPr id="366" name="Straight Connector 365"/>
          <p:cNvCxnSpPr>
            <a:stCxn id="41004" idx="0"/>
            <a:endCxn id="40971" idx="4"/>
          </p:cNvCxnSpPr>
          <p:nvPr/>
        </p:nvCxnSpPr>
        <p:spPr>
          <a:xfrm rot="16200000" flipV="1">
            <a:off x="3931443" y="4573019"/>
            <a:ext cx="1841500" cy="544513"/>
          </a:xfrm>
          <a:prstGeom prst="line">
            <a:avLst/>
          </a:prstGeom>
          <a:ln w="3175" cmpd="sng">
            <a:solidFill>
              <a:schemeClr val="tx1"/>
            </a:solidFill>
            <a:headEnd type="stealth"/>
            <a:tailEnd type="stealth"/>
          </a:ln>
        </p:spPr>
        <p:style>
          <a:lnRef idx="2">
            <a:schemeClr val="accent1"/>
          </a:lnRef>
          <a:fillRef idx="0">
            <a:schemeClr val="accent1"/>
          </a:fillRef>
          <a:effectRef idx="1">
            <a:schemeClr val="accent1"/>
          </a:effectRef>
          <a:fontRef idx="minor">
            <a:schemeClr val="tx1"/>
          </a:fontRef>
        </p:style>
      </p:cxnSp>
      <p:cxnSp>
        <p:nvCxnSpPr>
          <p:cNvPr id="369" name="Straight Connector 368"/>
          <p:cNvCxnSpPr>
            <a:stCxn id="41003" idx="1"/>
            <a:endCxn id="40971" idx="4"/>
          </p:cNvCxnSpPr>
          <p:nvPr/>
        </p:nvCxnSpPr>
        <p:spPr>
          <a:xfrm rot="16200000" flipV="1">
            <a:off x="4822030" y="3682432"/>
            <a:ext cx="2019300" cy="2503488"/>
          </a:xfrm>
          <a:prstGeom prst="line">
            <a:avLst/>
          </a:prstGeom>
          <a:ln w="3175" cmpd="sng">
            <a:solidFill>
              <a:schemeClr val="tx1"/>
            </a:solidFill>
            <a:headEnd type="stealth"/>
            <a:tailEnd type="stealth"/>
          </a:ln>
        </p:spPr>
        <p:style>
          <a:lnRef idx="2">
            <a:schemeClr val="accent1"/>
          </a:lnRef>
          <a:fillRef idx="0">
            <a:schemeClr val="accent1"/>
          </a:fillRef>
          <a:effectRef idx="1">
            <a:schemeClr val="accent1"/>
          </a:effectRef>
          <a:fontRef idx="minor">
            <a:schemeClr val="tx1"/>
          </a:fontRef>
        </p:style>
      </p:cxnSp>
      <p:cxnSp>
        <p:nvCxnSpPr>
          <p:cNvPr id="372" name="Straight Connector 371"/>
          <p:cNvCxnSpPr>
            <a:stCxn id="41013" idx="2"/>
            <a:endCxn id="40971" idx="5"/>
          </p:cNvCxnSpPr>
          <p:nvPr/>
        </p:nvCxnSpPr>
        <p:spPr>
          <a:xfrm rot="10800000">
            <a:off x="4848224" y="3822926"/>
            <a:ext cx="1019175" cy="609600"/>
          </a:xfrm>
          <a:prstGeom prst="line">
            <a:avLst/>
          </a:prstGeom>
          <a:ln w="3175" cmpd="sng">
            <a:solidFill>
              <a:schemeClr val="tx1"/>
            </a:solidFill>
            <a:headEnd type="stealth"/>
            <a:tailEnd type="stealth"/>
          </a:ln>
        </p:spPr>
        <p:style>
          <a:lnRef idx="2">
            <a:schemeClr val="accent1"/>
          </a:lnRef>
          <a:fillRef idx="0">
            <a:schemeClr val="accent1"/>
          </a:fillRef>
          <a:effectRef idx="1">
            <a:schemeClr val="accent1"/>
          </a:effectRef>
          <a:fontRef idx="minor">
            <a:schemeClr val="tx1"/>
          </a:fontRef>
        </p:style>
      </p:cxnSp>
      <p:cxnSp>
        <p:nvCxnSpPr>
          <p:cNvPr id="376" name="Straight Connector 375"/>
          <p:cNvCxnSpPr>
            <a:stCxn id="41008" idx="1"/>
            <a:endCxn id="41013" idx="5"/>
          </p:cNvCxnSpPr>
          <p:nvPr/>
        </p:nvCxnSpPr>
        <p:spPr>
          <a:xfrm rot="16200000" flipV="1">
            <a:off x="6157912" y="4497613"/>
            <a:ext cx="876300" cy="949325"/>
          </a:xfrm>
          <a:prstGeom prst="line">
            <a:avLst/>
          </a:prstGeom>
          <a:ln w="3175" cmpd="sng">
            <a:solidFill>
              <a:schemeClr val="tx1"/>
            </a:solidFill>
            <a:headEnd type="stealth"/>
            <a:tailEnd type="stealth"/>
          </a:ln>
        </p:spPr>
        <p:style>
          <a:lnRef idx="2">
            <a:schemeClr val="accent1"/>
          </a:lnRef>
          <a:fillRef idx="0">
            <a:schemeClr val="accent1"/>
          </a:fillRef>
          <a:effectRef idx="1">
            <a:schemeClr val="accent1"/>
          </a:effectRef>
          <a:fontRef idx="minor">
            <a:schemeClr val="tx1"/>
          </a:fontRef>
        </p:style>
      </p:cxnSp>
      <p:cxnSp>
        <p:nvCxnSpPr>
          <p:cNvPr id="379" name="Straight Connector 378"/>
          <p:cNvCxnSpPr>
            <a:stCxn id="41007" idx="1"/>
            <a:endCxn id="41013" idx="5"/>
          </p:cNvCxnSpPr>
          <p:nvPr/>
        </p:nvCxnSpPr>
        <p:spPr>
          <a:xfrm rot="16200000" flipV="1">
            <a:off x="6285705" y="4369820"/>
            <a:ext cx="620713" cy="949325"/>
          </a:xfrm>
          <a:prstGeom prst="line">
            <a:avLst/>
          </a:prstGeom>
          <a:ln w="3175" cmpd="sng">
            <a:solidFill>
              <a:schemeClr val="tx1"/>
            </a:solidFill>
            <a:headEnd type="stealth"/>
            <a:tailEnd type="stealth"/>
          </a:ln>
        </p:spPr>
        <p:style>
          <a:lnRef idx="2">
            <a:schemeClr val="accent1"/>
          </a:lnRef>
          <a:fillRef idx="0">
            <a:schemeClr val="accent1"/>
          </a:fillRef>
          <a:effectRef idx="1">
            <a:schemeClr val="accent1"/>
          </a:effectRef>
          <a:fontRef idx="minor">
            <a:schemeClr val="tx1"/>
          </a:fontRef>
        </p:style>
      </p:cxnSp>
      <p:cxnSp>
        <p:nvCxnSpPr>
          <p:cNvPr id="382" name="Straight Connector 381"/>
          <p:cNvCxnSpPr>
            <a:stCxn id="40991" idx="1"/>
            <a:endCxn id="41013" idx="5"/>
          </p:cNvCxnSpPr>
          <p:nvPr/>
        </p:nvCxnSpPr>
        <p:spPr>
          <a:xfrm rot="16200000" flipV="1">
            <a:off x="6423024" y="4232501"/>
            <a:ext cx="346075" cy="949325"/>
          </a:xfrm>
          <a:prstGeom prst="line">
            <a:avLst/>
          </a:prstGeom>
          <a:ln w="3175" cmpd="sng">
            <a:solidFill>
              <a:schemeClr val="tx1"/>
            </a:solidFill>
            <a:headEnd type="stealth"/>
            <a:tailEnd type="stealth"/>
          </a:ln>
        </p:spPr>
        <p:style>
          <a:lnRef idx="2">
            <a:schemeClr val="accent1"/>
          </a:lnRef>
          <a:fillRef idx="0">
            <a:schemeClr val="accent1"/>
          </a:fillRef>
          <a:effectRef idx="1">
            <a:schemeClr val="accent1"/>
          </a:effectRef>
          <a:fontRef idx="minor">
            <a:schemeClr val="tx1"/>
          </a:fontRef>
        </p:style>
      </p:cxnSp>
      <p:cxnSp>
        <p:nvCxnSpPr>
          <p:cNvPr id="385" name="Straight Connector 384"/>
          <p:cNvCxnSpPr>
            <a:stCxn id="40990" idx="2"/>
            <a:endCxn id="41013" idx="5"/>
          </p:cNvCxnSpPr>
          <p:nvPr/>
        </p:nvCxnSpPr>
        <p:spPr>
          <a:xfrm rot="10800000">
            <a:off x="6121399" y="4534126"/>
            <a:ext cx="915987" cy="150813"/>
          </a:xfrm>
          <a:prstGeom prst="line">
            <a:avLst/>
          </a:prstGeom>
          <a:ln w="3175" cmpd="sng">
            <a:solidFill>
              <a:schemeClr val="tx1"/>
            </a:solidFill>
            <a:headEnd type="stealth"/>
            <a:tailEnd type="stealth"/>
          </a:ln>
        </p:spPr>
        <p:style>
          <a:lnRef idx="2">
            <a:schemeClr val="accent1"/>
          </a:lnRef>
          <a:fillRef idx="0">
            <a:schemeClr val="accent1"/>
          </a:fillRef>
          <a:effectRef idx="1">
            <a:schemeClr val="accent1"/>
          </a:effectRef>
          <a:fontRef idx="minor">
            <a:schemeClr val="tx1"/>
          </a:fontRef>
        </p:style>
      </p:cxnSp>
      <p:cxnSp>
        <p:nvCxnSpPr>
          <p:cNvPr id="391" name="Straight Connector 390"/>
          <p:cNvCxnSpPr>
            <a:stCxn id="40989" idx="2"/>
            <a:endCxn id="41013" idx="5"/>
          </p:cNvCxnSpPr>
          <p:nvPr/>
        </p:nvCxnSpPr>
        <p:spPr>
          <a:xfrm rot="10800000" flipV="1">
            <a:off x="6121399" y="4421414"/>
            <a:ext cx="915987" cy="112712"/>
          </a:xfrm>
          <a:prstGeom prst="line">
            <a:avLst/>
          </a:prstGeom>
          <a:ln w="3175" cmpd="sng">
            <a:solidFill>
              <a:schemeClr val="tx1"/>
            </a:solidFill>
            <a:headEnd type="stealth"/>
            <a:tailEnd type="stealth"/>
          </a:ln>
        </p:spPr>
        <p:style>
          <a:lnRef idx="2">
            <a:schemeClr val="accent1"/>
          </a:lnRef>
          <a:fillRef idx="0">
            <a:schemeClr val="accent1"/>
          </a:fillRef>
          <a:effectRef idx="1">
            <a:schemeClr val="accent1"/>
          </a:effectRef>
          <a:fontRef idx="minor">
            <a:schemeClr val="tx1"/>
          </a:fontRef>
        </p:style>
      </p:cxnSp>
      <p:cxnSp>
        <p:nvCxnSpPr>
          <p:cNvPr id="490" name="Straight Connector 489"/>
          <p:cNvCxnSpPr>
            <a:stCxn id="41059" idx="0"/>
            <a:endCxn id="41060" idx="4"/>
          </p:cNvCxnSpPr>
          <p:nvPr/>
        </p:nvCxnSpPr>
        <p:spPr>
          <a:xfrm rot="5400000" flipH="1" flipV="1">
            <a:off x="5451474" y="6013676"/>
            <a:ext cx="207962" cy="160338"/>
          </a:xfrm>
          <a:prstGeom prst="line">
            <a:avLst/>
          </a:prstGeom>
          <a:ln w="3175" cmpd="sng">
            <a:solidFill>
              <a:schemeClr val="tx1"/>
            </a:solidFill>
            <a:headEnd type="stealth"/>
            <a:tailEnd type="stealth"/>
          </a:ln>
        </p:spPr>
        <p:style>
          <a:lnRef idx="2">
            <a:schemeClr val="accent1"/>
          </a:lnRef>
          <a:fillRef idx="0">
            <a:schemeClr val="accent1"/>
          </a:fillRef>
          <a:effectRef idx="1">
            <a:schemeClr val="accent1"/>
          </a:effectRef>
          <a:fontRef idx="minor">
            <a:schemeClr val="tx1"/>
          </a:fontRef>
        </p:style>
      </p:cxnSp>
      <p:sp>
        <p:nvSpPr>
          <p:cNvPr id="41133" name="Oval 195"/>
          <p:cNvSpPr>
            <a:spLocks noChangeArrowheads="1"/>
          </p:cNvSpPr>
          <p:nvPr/>
        </p:nvSpPr>
        <p:spPr bwMode="auto">
          <a:xfrm>
            <a:off x="5678486" y="6197826"/>
            <a:ext cx="320675" cy="231775"/>
          </a:xfrm>
          <a:prstGeom prst="ellipse">
            <a:avLst/>
          </a:prstGeom>
          <a:solidFill>
            <a:srgbClr val="000080"/>
          </a:solidFill>
          <a:ln w="9525">
            <a:solidFill>
              <a:schemeClr val="accent1"/>
            </a:solidFill>
            <a:round/>
            <a:headEnd/>
            <a:tailEnd/>
          </a:ln>
        </p:spPr>
        <p:txBody>
          <a:bodyPr wrap="none" lIns="0" rIns="0" anchor="ctr">
            <a:prstTxWarp prst="textNoShape">
              <a:avLst/>
            </a:prstTxWarp>
          </a:bodyPr>
          <a:lstStyle/>
          <a:p>
            <a:r>
              <a:rPr lang="en-US" sz="700">
                <a:solidFill>
                  <a:schemeClr val="bg1"/>
                </a:solidFill>
              </a:rPr>
              <a:t>CA  2</a:t>
            </a:r>
          </a:p>
        </p:txBody>
      </p:sp>
      <p:cxnSp>
        <p:nvCxnSpPr>
          <p:cNvPr id="499" name="Straight Connector 498"/>
          <p:cNvCxnSpPr>
            <a:stCxn id="41133" idx="0"/>
            <a:endCxn id="41060" idx="4"/>
          </p:cNvCxnSpPr>
          <p:nvPr/>
        </p:nvCxnSpPr>
        <p:spPr>
          <a:xfrm rot="16200000" flipV="1">
            <a:off x="5633243" y="5992245"/>
            <a:ext cx="207962" cy="203200"/>
          </a:xfrm>
          <a:prstGeom prst="line">
            <a:avLst/>
          </a:prstGeom>
          <a:ln w="3175" cmpd="sng">
            <a:solidFill>
              <a:schemeClr val="tx1"/>
            </a:solidFill>
            <a:headEnd type="stealth"/>
            <a:tailEnd type="stealth"/>
          </a:ln>
        </p:spPr>
        <p:style>
          <a:lnRef idx="2">
            <a:schemeClr val="accent1"/>
          </a:lnRef>
          <a:fillRef idx="0">
            <a:schemeClr val="accent1"/>
          </a:fillRef>
          <a:effectRef idx="1">
            <a:schemeClr val="accent1"/>
          </a:effectRef>
          <a:fontRef idx="minor">
            <a:schemeClr val="tx1"/>
          </a:fontRef>
        </p:style>
      </p:cxnSp>
      <p:sp>
        <p:nvSpPr>
          <p:cNvPr id="41135" name="Text Box 85"/>
          <p:cNvSpPr txBox="1">
            <a:spLocks noChangeArrowheads="1"/>
          </p:cNvSpPr>
          <p:nvPr/>
        </p:nvSpPr>
        <p:spPr bwMode="auto">
          <a:xfrm>
            <a:off x="1257299" y="1684564"/>
            <a:ext cx="534987" cy="198437"/>
          </a:xfrm>
          <a:prstGeom prst="rect">
            <a:avLst/>
          </a:prstGeom>
          <a:noFill/>
          <a:ln w="9525">
            <a:noFill/>
            <a:miter lim="800000"/>
            <a:headEnd/>
            <a:tailEnd/>
          </a:ln>
        </p:spPr>
        <p:txBody>
          <a:bodyPr wrap="none">
            <a:prstTxWarp prst="textNoShape">
              <a:avLst/>
            </a:prstTxWarp>
            <a:spAutoFit/>
          </a:bodyPr>
          <a:lstStyle/>
          <a:p>
            <a:r>
              <a:rPr lang="en-US" sz="700" b="1"/>
              <a:t>Verisign</a:t>
            </a:r>
          </a:p>
        </p:txBody>
      </p:sp>
      <p:sp>
        <p:nvSpPr>
          <p:cNvPr id="41136" name="Text Box 86"/>
          <p:cNvSpPr txBox="1">
            <a:spLocks noChangeArrowheads="1"/>
          </p:cNvSpPr>
          <p:nvPr/>
        </p:nvSpPr>
        <p:spPr bwMode="auto">
          <a:xfrm>
            <a:off x="1246186" y="1935389"/>
            <a:ext cx="565150" cy="198437"/>
          </a:xfrm>
          <a:prstGeom prst="rect">
            <a:avLst/>
          </a:prstGeom>
          <a:noFill/>
          <a:ln w="9525">
            <a:noFill/>
            <a:miter lim="800000"/>
            <a:headEnd/>
            <a:tailEnd/>
          </a:ln>
        </p:spPr>
        <p:txBody>
          <a:bodyPr wrap="none">
            <a:prstTxWarp prst="textNoShape">
              <a:avLst/>
            </a:prstTxWarp>
            <a:spAutoFit/>
          </a:bodyPr>
          <a:lstStyle/>
          <a:p>
            <a:r>
              <a:rPr lang="en-US" sz="700" b="1"/>
              <a:t>Identrust</a:t>
            </a:r>
          </a:p>
        </p:txBody>
      </p:sp>
      <p:sp>
        <p:nvSpPr>
          <p:cNvPr id="41137" name="Text Box 123"/>
          <p:cNvSpPr txBox="1">
            <a:spLocks noChangeArrowheads="1"/>
          </p:cNvSpPr>
          <p:nvPr/>
        </p:nvSpPr>
        <p:spPr bwMode="auto">
          <a:xfrm>
            <a:off x="1301749" y="1435326"/>
            <a:ext cx="466725" cy="244475"/>
          </a:xfrm>
          <a:prstGeom prst="rect">
            <a:avLst/>
          </a:prstGeom>
          <a:noFill/>
          <a:ln w="9525">
            <a:noFill/>
            <a:miter lim="800000"/>
            <a:headEnd/>
            <a:tailEnd/>
          </a:ln>
        </p:spPr>
        <p:txBody>
          <a:bodyPr wrap="none">
            <a:prstTxWarp prst="textNoShape">
              <a:avLst/>
            </a:prstTxWarp>
            <a:spAutoFit/>
          </a:bodyPr>
          <a:lstStyle/>
          <a:p>
            <a:r>
              <a:rPr lang="en-US" sz="1000" b="1">
                <a:solidFill>
                  <a:srgbClr val="000080"/>
                </a:solidFill>
              </a:rPr>
              <a:t>ORC</a:t>
            </a:r>
          </a:p>
        </p:txBody>
      </p:sp>
      <p:sp>
        <p:nvSpPr>
          <p:cNvPr id="41138" name="Text Box 203"/>
          <p:cNvSpPr txBox="1">
            <a:spLocks noChangeArrowheads="1"/>
          </p:cNvSpPr>
          <p:nvPr/>
        </p:nvSpPr>
        <p:spPr bwMode="auto">
          <a:xfrm>
            <a:off x="165099" y="1506764"/>
            <a:ext cx="1054100" cy="338137"/>
          </a:xfrm>
          <a:prstGeom prst="rect">
            <a:avLst/>
          </a:prstGeom>
          <a:noFill/>
          <a:ln w="9525">
            <a:noFill/>
            <a:miter lim="800000"/>
            <a:headEnd/>
            <a:tailEnd/>
          </a:ln>
        </p:spPr>
        <p:txBody>
          <a:bodyPr wrap="none">
            <a:prstTxWarp prst="textNoShape">
              <a:avLst/>
            </a:prstTxWarp>
            <a:spAutoFit/>
          </a:bodyPr>
          <a:lstStyle/>
          <a:p>
            <a:r>
              <a:rPr lang="en-US" sz="1600" b="1" i="1">
                <a:solidFill>
                  <a:srgbClr val="FFFFFF"/>
                </a:solidFill>
              </a:rPr>
              <a:t>DoD PKI</a:t>
            </a:r>
          </a:p>
        </p:txBody>
      </p:sp>
    </p:spTree>
    <p:extLst>
      <p:ext uri="{BB962C8B-B14F-4D97-AF65-F5344CB8AC3E}">
        <p14:creationId xmlns:p14="http://schemas.microsoft.com/office/powerpoint/2010/main" val="40037545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ChangeArrowheads="1"/>
          </p:cNvSpPr>
          <p:nvPr/>
        </p:nvSpPr>
        <p:spPr bwMode="auto">
          <a:xfrm>
            <a:off x="990600" y="354013"/>
            <a:ext cx="6858000" cy="762000"/>
          </a:xfrm>
          <a:prstGeom prst="rect">
            <a:avLst/>
          </a:prstGeom>
          <a:noFill/>
          <a:ln w="9525">
            <a:noFill/>
            <a:miter lim="800000"/>
            <a:headEnd/>
            <a:tailEnd/>
          </a:ln>
        </p:spPr>
        <p:txBody>
          <a:bodyPr anchor="ctr">
            <a:prstTxWarp prst="textNoShape">
              <a:avLst/>
            </a:prstTxWarp>
          </a:bodyPr>
          <a:lstStyle/>
          <a:p>
            <a:pPr eaLnBrk="1" hangingPunct="1"/>
            <a:endParaRPr lang="en-GB" sz="3200" b="1">
              <a:latin typeface="Palatino Linotype" pitchFamily="18" charset="0"/>
            </a:endParaRPr>
          </a:p>
        </p:txBody>
      </p:sp>
      <p:sp>
        <p:nvSpPr>
          <p:cNvPr id="87043" name="Rectangle 24"/>
          <p:cNvSpPr>
            <a:spLocks noGrp="1" noChangeArrowheads="1"/>
          </p:cNvSpPr>
          <p:nvPr>
            <p:ph type="title"/>
          </p:nvPr>
        </p:nvSpPr>
        <p:spPr/>
        <p:txBody>
          <a:bodyPr>
            <a:noAutofit/>
          </a:bodyPr>
          <a:lstStyle/>
          <a:p>
            <a:r>
              <a:rPr lang="en-US" sz="3200" dirty="0" smtClean="0"/>
              <a:t>WidePoint’s Cybersecurity - </a:t>
            </a:r>
            <a:r>
              <a:rPr lang="en-GB" sz="3200" dirty="0" smtClean="0"/>
              <a:t>Managing People, Devices, Data &amp; Policy</a:t>
            </a:r>
            <a:endParaRPr lang="en-GB" sz="3200" dirty="0"/>
          </a:p>
        </p:txBody>
      </p:sp>
      <p:grpSp>
        <p:nvGrpSpPr>
          <p:cNvPr id="2" name="Group 29"/>
          <p:cNvGrpSpPr>
            <a:grpSpLocks/>
          </p:cNvGrpSpPr>
          <p:nvPr/>
        </p:nvGrpSpPr>
        <p:grpSpPr bwMode="auto">
          <a:xfrm>
            <a:off x="-101530" y="2746405"/>
            <a:ext cx="9099550" cy="1636713"/>
            <a:chOff x="0" y="1849"/>
            <a:chExt cx="5588" cy="1031"/>
          </a:xfrm>
        </p:grpSpPr>
        <p:grpSp>
          <p:nvGrpSpPr>
            <p:cNvPr id="3" name="Group 30"/>
            <p:cNvGrpSpPr>
              <a:grpSpLocks/>
            </p:cNvGrpSpPr>
            <p:nvPr/>
          </p:nvGrpSpPr>
          <p:grpSpPr bwMode="auto">
            <a:xfrm>
              <a:off x="0" y="1980"/>
              <a:ext cx="960" cy="768"/>
              <a:chOff x="0" y="2160"/>
              <a:chExt cx="960" cy="768"/>
            </a:xfrm>
          </p:grpSpPr>
          <p:pic>
            <p:nvPicPr>
              <p:cNvPr id="87107" name="Picture 31" descr="1people2"/>
              <p:cNvPicPr>
                <a:picLocks noChangeAspect="1" noChangeArrowheads="1"/>
              </p:cNvPicPr>
              <p:nvPr/>
            </p:nvPicPr>
            <p:blipFill>
              <a:blip r:embed="rId3"/>
              <a:srcRect/>
              <a:stretch>
                <a:fillRect/>
              </a:stretch>
            </p:blipFill>
            <p:spPr bwMode="auto">
              <a:xfrm>
                <a:off x="240" y="2160"/>
                <a:ext cx="481" cy="576"/>
              </a:xfrm>
              <a:prstGeom prst="rect">
                <a:avLst/>
              </a:prstGeom>
              <a:noFill/>
              <a:ln w="9525">
                <a:noFill/>
                <a:miter lim="800000"/>
                <a:headEnd/>
                <a:tailEnd/>
              </a:ln>
            </p:spPr>
          </p:pic>
          <p:sp>
            <p:nvSpPr>
              <p:cNvPr id="87108" name="Text Box 32"/>
              <p:cNvSpPr txBox="1">
                <a:spLocks noChangeArrowheads="1"/>
              </p:cNvSpPr>
              <p:nvPr/>
            </p:nvSpPr>
            <p:spPr bwMode="auto">
              <a:xfrm>
                <a:off x="0" y="2697"/>
                <a:ext cx="960" cy="231"/>
              </a:xfrm>
              <a:prstGeom prst="rect">
                <a:avLst/>
              </a:prstGeom>
              <a:noFill/>
              <a:ln w="9525">
                <a:noFill/>
                <a:miter lim="800000"/>
                <a:headEnd/>
                <a:tailEnd/>
              </a:ln>
            </p:spPr>
            <p:txBody>
              <a:bodyPr>
                <a:prstTxWarp prst="textNoShape">
                  <a:avLst/>
                </a:prstTxWarp>
                <a:spAutoFit/>
              </a:bodyPr>
              <a:lstStyle/>
              <a:p>
                <a:pPr algn="ctr" eaLnBrk="1" hangingPunct="1">
                  <a:spcBef>
                    <a:spcPct val="50000"/>
                  </a:spcBef>
                </a:pPr>
                <a:r>
                  <a:rPr lang="en-GB">
                    <a:solidFill>
                      <a:srgbClr val="000066"/>
                    </a:solidFill>
                  </a:rPr>
                  <a:t>People</a:t>
                </a:r>
                <a:endParaRPr lang="en-US">
                  <a:solidFill>
                    <a:srgbClr val="000066"/>
                  </a:solidFill>
                </a:endParaRPr>
              </a:p>
            </p:txBody>
          </p:sp>
        </p:grpSp>
        <p:grpSp>
          <p:nvGrpSpPr>
            <p:cNvPr id="4" name="Group 33"/>
            <p:cNvGrpSpPr>
              <a:grpSpLocks/>
            </p:cNvGrpSpPr>
            <p:nvPr/>
          </p:nvGrpSpPr>
          <p:grpSpPr bwMode="auto">
            <a:xfrm>
              <a:off x="5040" y="1849"/>
              <a:ext cx="548" cy="1031"/>
              <a:chOff x="5040" y="1968"/>
              <a:chExt cx="548" cy="1031"/>
            </a:xfrm>
          </p:grpSpPr>
          <p:pic>
            <p:nvPicPr>
              <p:cNvPr id="87105" name="Picture 34" descr="MPj03879580000[1]"/>
              <p:cNvPicPr>
                <a:picLocks noChangeAspect="1" noChangeArrowheads="1"/>
              </p:cNvPicPr>
              <p:nvPr/>
            </p:nvPicPr>
            <p:blipFill>
              <a:blip r:embed="rId4"/>
              <a:srcRect/>
              <a:stretch>
                <a:fillRect/>
              </a:stretch>
            </p:blipFill>
            <p:spPr bwMode="auto">
              <a:xfrm>
                <a:off x="5040" y="1968"/>
                <a:ext cx="548" cy="768"/>
              </a:xfrm>
              <a:prstGeom prst="rect">
                <a:avLst/>
              </a:prstGeom>
              <a:noFill/>
              <a:ln w="9525">
                <a:noFill/>
                <a:miter lim="800000"/>
                <a:headEnd/>
                <a:tailEnd/>
              </a:ln>
            </p:spPr>
          </p:pic>
          <p:sp>
            <p:nvSpPr>
              <p:cNvPr id="87106" name="Text Box 35"/>
              <p:cNvSpPr txBox="1">
                <a:spLocks noChangeArrowheads="1"/>
              </p:cNvSpPr>
              <p:nvPr/>
            </p:nvSpPr>
            <p:spPr bwMode="auto">
              <a:xfrm>
                <a:off x="5072" y="2768"/>
                <a:ext cx="480" cy="231"/>
              </a:xfrm>
              <a:prstGeom prst="rect">
                <a:avLst/>
              </a:prstGeom>
              <a:noFill/>
              <a:ln w="9525">
                <a:noFill/>
                <a:miter lim="800000"/>
                <a:headEnd/>
                <a:tailEnd/>
              </a:ln>
            </p:spPr>
            <p:txBody>
              <a:bodyPr>
                <a:prstTxWarp prst="textNoShape">
                  <a:avLst/>
                </a:prstTxWarp>
                <a:spAutoFit/>
              </a:bodyPr>
              <a:lstStyle/>
              <a:p>
                <a:pPr algn="ctr" eaLnBrk="1" hangingPunct="1">
                  <a:spcBef>
                    <a:spcPct val="50000"/>
                  </a:spcBef>
                </a:pPr>
                <a:r>
                  <a:rPr lang="en-GB">
                    <a:solidFill>
                      <a:srgbClr val="000066"/>
                    </a:solidFill>
                  </a:rPr>
                  <a:t>Work</a:t>
                </a:r>
                <a:endParaRPr lang="en-US">
                  <a:solidFill>
                    <a:srgbClr val="000066"/>
                  </a:solidFill>
                </a:endParaRPr>
              </a:p>
            </p:txBody>
          </p:sp>
        </p:grpSp>
      </p:grpSp>
      <p:grpSp>
        <p:nvGrpSpPr>
          <p:cNvPr id="69" name="Group 68"/>
          <p:cNvGrpSpPr/>
          <p:nvPr/>
        </p:nvGrpSpPr>
        <p:grpSpPr>
          <a:xfrm>
            <a:off x="1556406" y="1279554"/>
            <a:ext cx="5715000" cy="5505451"/>
            <a:chOff x="1524000" y="1128713"/>
            <a:chExt cx="5715000" cy="5505451"/>
          </a:xfrm>
        </p:grpSpPr>
        <p:grpSp>
          <p:nvGrpSpPr>
            <p:cNvPr id="5" name="Group 36"/>
            <p:cNvGrpSpPr>
              <a:grpSpLocks/>
            </p:cNvGrpSpPr>
            <p:nvPr/>
          </p:nvGrpSpPr>
          <p:grpSpPr bwMode="auto">
            <a:xfrm>
              <a:off x="1524000" y="2201863"/>
              <a:ext cx="1144588" cy="3132137"/>
              <a:chOff x="960" y="1396"/>
              <a:chExt cx="721" cy="1973"/>
            </a:xfrm>
          </p:grpSpPr>
          <p:grpSp>
            <p:nvGrpSpPr>
              <p:cNvPr id="6" name="Group 37"/>
              <p:cNvGrpSpPr>
                <a:grpSpLocks/>
              </p:cNvGrpSpPr>
              <p:nvPr/>
            </p:nvGrpSpPr>
            <p:grpSpPr bwMode="auto">
              <a:xfrm>
                <a:off x="961" y="2096"/>
                <a:ext cx="720" cy="536"/>
                <a:chOff x="1024" y="2304"/>
                <a:chExt cx="720" cy="536"/>
              </a:xfrm>
            </p:grpSpPr>
            <p:pic>
              <p:nvPicPr>
                <p:cNvPr id="87101" name="Picture 38" descr="6Servercomp"/>
                <p:cNvPicPr>
                  <a:picLocks noChangeAspect="1" noChangeArrowheads="1"/>
                </p:cNvPicPr>
                <p:nvPr/>
              </p:nvPicPr>
              <p:blipFill>
                <a:blip r:embed="rId5"/>
                <a:srcRect/>
                <a:stretch>
                  <a:fillRect/>
                </a:stretch>
              </p:blipFill>
              <p:spPr bwMode="auto">
                <a:xfrm>
                  <a:off x="1200" y="2304"/>
                  <a:ext cx="363" cy="363"/>
                </a:xfrm>
                <a:prstGeom prst="rect">
                  <a:avLst/>
                </a:prstGeom>
                <a:noFill/>
                <a:ln w="9525">
                  <a:noFill/>
                  <a:miter lim="800000"/>
                  <a:headEnd/>
                  <a:tailEnd/>
                </a:ln>
              </p:spPr>
            </p:pic>
            <p:sp>
              <p:nvSpPr>
                <p:cNvPr id="114727" name="Text Box 39"/>
                <p:cNvSpPr txBox="1">
                  <a:spLocks noChangeArrowheads="1"/>
                </p:cNvSpPr>
                <p:nvPr/>
              </p:nvSpPr>
              <p:spPr bwMode="auto">
                <a:xfrm>
                  <a:off x="1024" y="2667"/>
                  <a:ext cx="720" cy="173"/>
                </a:xfrm>
                <a:prstGeom prst="rect">
                  <a:avLst/>
                </a:prstGeom>
                <a:noFill/>
                <a:ln w="9525">
                  <a:noFill/>
                  <a:miter lim="800000"/>
                  <a:headEnd/>
                  <a:tailEnd/>
                </a:ln>
                <a:effectLst/>
              </p:spPr>
              <p:txBody>
                <a:bodyPr>
                  <a:prstTxWarp prst="textNoShape">
                    <a:avLst/>
                  </a:prstTxWarp>
                  <a:spAutoFit/>
                </a:bodyPr>
                <a:lstStyle/>
                <a:p>
                  <a:pPr algn="ctr" eaLnBrk="1" hangingPunct="1">
                    <a:spcBef>
                      <a:spcPct val="50000"/>
                    </a:spcBef>
                  </a:pPr>
                  <a:r>
                    <a:rPr lang="en-GB" sz="1200">
                      <a:effectLst>
                        <a:outerShdw blurRad="38100" dist="38100" dir="2700000" algn="tl">
                          <a:srgbClr val="DDDDDD"/>
                        </a:outerShdw>
                      </a:effectLst>
                    </a:rPr>
                    <a:t>HR Systems</a:t>
                  </a:r>
                  <a:endParaRPr lang="en-US" sz="1200">
                    <a:effectLst>
                      <a:outerShdw blurRad="38100" dist="38100" dir="2700000" algn="tl">
                        <a:srgbClr val="DDDDDD"/>
                      </a:outerShdw>
                    </a:effectLst>
                  </a:endParaRPr>
                </a:p>
              </p:txBody>
            </p:sp>
          </p:grpSp>
          <p:grpSp>
            <p:nvGrpSpPr>
              <p:cNvPr id="7" name="Group 40"/>
              <p:cNvGrpSpPr>
                <a:grpSpLocks/>
              </p:cNvGrpSpPr>
              <p:nvPr/>
            </p:nvGrpSpPr>
            <p:grpSpPr bwMode="auto">
              <a:xfrm>
                <a:off x="1033" y="1396"/>
                <a:ext cx="576" cy="509"/>
                <a:chOff x="960" y="1248"/>
                <a:chExt cx="576" cy="509"/>
              </a:xfrm>
            </p:grpSpPr>
            <p:pic>
              <p:nvPicPr>
                <p:cNvPr id="87099" name="Picture 41" descr="7DIR"/>
                <p:cNvPicPr>
                  <a:picLocks noChangeAspect="1" noChangeArrowheads="1"/>
                </p:cNvPicPr>
                <p:nvPr/>
              </p:nvPicPr>
              <p:blipFill>
                <a:blip r:embed="rId6"/>
                <a:srcRect/>
                <a:stretch>
                  <a:fillRect/>
                </a:stretch>
              </p:blipFill>
              <p:spPr bwMode="auto">
                <a:xfrm>
                  <a:off x="960" y="1248"/>
                  <a:ext cx="549" cy="385"/>
                </a:xfrm>
                <a:prstGeom prst="rect">
                  <a:avLst/>
                </a:prstGeom>
                <a:noFill/>
                <a:ln w="9525">
                  <a:noFill/>
                  <a:miter lim="800000"/>
                  <a:headEnd/>
                  <a:tailEnd/>
                </a:ln>
              </p:spPr>
            </p:pic>
            <p:sp>
              <p:nvSpPr>
                <p:cNvPr id="114730" name="Text Box 42"/>
                <p:cNvSpPr txBox="1">
                  <a:spLocks noChangeArrowheads="1"/>
                </p:cNvSpPr>
                <p:nvPr/>
              </p:nvSpPr>
              <p:spPr bwMode="auto">
                <a:xfrm>
                  <a:off x="960" y="1584"/>
                  <a:ext cx="576" cy="173"/>
                </a:xfrm>
                <a:prstGeom prst="rect">
                  <a:avLst/>
                </a:prstGeom>
                <a:noFill/>
                <a:ln w="9525">
                  <a:noFill/>
                  <a:miter lim="800000"/>
                  <a:headEnd/>
                  <a:tailEnd/>
                </a:ln>
                <a:effectLst/>
              </p:spPr>
              <p:txBody>
                <a:bodyPr>
                  <a:prstTxWarp prst="textNoShape">
                    <a:avLst/>
                  </a:prstTxWarp>
                  <a:spAutoFit/>
                </a:bodyPr>
                <a:lstStyle/>
                <a:p>
                  <a:pPr algn="ctr" eaLnBrk="1" hangingPunct="1">
                    <a:spcBef>
                      <a:spcPct val="50000"/>
                    </a:spcBef>
                  </a:pPr>
                  <a:r>
                    <a:rPr lang="en-GB" sz="1200">
                      <a:effectLst>
                        <a:outerShdw blurRad="38100" dist="38100" dir="2700000" algn="tl">
                          <a:srgbClr val="DDDDDD"/>
                        </a:outerShdw>
                      </a:effectLst>
                    </a:rPr>
                    <a:t>Directories</a:t>
                  </a:r>
                  <a:endParaRPr lang="en-US" sz="1200">
                    <a:effectLst>
                      <a:outerShdw blurRad="38100" dist="38100" dir="2700000" algn="tl">
                        <a:srgbClr val="DDDDDD"/>
                      </a:outerShdw>
                    </a:effectLst>
                  </a:endParaRPr>
                </a:p>
              </p:txBody>
            </p:sp>
          </p:grpSp>
          <p:grpSp>
            <p:nvGrpSpPr>
              <p:cNvPr id="8" name="Group 43"/>
              <p:cNvGrpSpPr>
                <a:grpSpLocks/>
              </p:cNvGrpSpPr>
              <p:nvPr/>
            </p:nvGrpSpPr>
            <p:grpSpPr bwMode="auto">
              <a:xfrm>
                <a:off x="960" y="2718"/>
                <a:ext cx="720" cy="651"/>
                <a:chOff x="1024" y="2304"/>
                <a:chExt cx="720" cy="651"/>
              </a:xfrm>
            </p:grpSpPr>
            <p:pic>
              <p:nvPicPr>
                <p:cNvPr id="87097" name="Picture 44" descr="6Servercomp"/>
                <p:cNvPicPr>
                  <a:picLocks noChangeAspect="1" noChangeArrowheads="1"/>
                </p:cNvPicPr>
                <p:nvPr/>
              </p:nvPicPr>
              <p:blipFill>
                <a:blip r:embed="rId5"/>
                <a:srcRect/>
                <a:stretch>
                  <a:fillRect/>
                </a:stretch>
              </p:blipFill>
              <p:spPr bwMode="auto">
                <a:xfrm>
                  <a:off x="1200" y="2304"/>
                  <a:ext cx="363" cy="363"/>
                </a:xfrm>
                <a:prstGeom prst="rect">
                  <a:avLst/>
                </a:prstGeom>
                <a:noFill/>
                <a:ln w="9525">
                  <a:noFill/>
                  <a:miter lim="800000"/>
                  <a:headEnd/>
                  <a:tailEnd/>
                </a:ln>
              </p:spPr>
            </p:pic>
            <p:sp>
              <p:nvSpPr>
                <p:cNvPr id="114733" name="Text Box 45"/>
                <p:cNvSpPr txBox="1">
                  <a:spLocks noChangeArrowheads="1"/>
                </p:cNvSpPr>
                <p:nvPr/>
              </p:nvSpPr>
              <p:spPr bwMode="auto">
                <a:xfrm>
                  <a:off x="1024" y="2667"/>
                  <a:ext cx="720" cy="288"/>
                </a:xfrm>
                <a:prstGeom prst="rect">
                  <a:avLst/>
                </a:prstGeom>
                <a:noFill/>
                <a:ln w="9525">
                  <a:noFill/>
                  <a:miter lim="800000"/>
                  <a:headEnd/>
                  <a:tailEnd/>
                </a:ln>
                <a:effectLst/>
              </p:spPr>
              <p:txBody>
                <a:bodyPr>
                  <a:prstTxWarp prst="textNoShape">
                    <a:avLst/>
                  </a:prstTxWarp>
                  <a:spAutoFit/>
                </a:bodyPr>
                <a:lstStyle/>
                <a:p>
                  <a:pPr algn="ctr" eaLnBrk="1" hangingPunct="1">
                    <a:spcBef>
                      <a:spcPct val="50000"/>
                    </a:spcBef>
                  </a:pPr>
                  <a:r>
                    <a:rPr lang="en-GB" sz="1200">
                      <a:effectLst>
                        <a:outerShdw blurRad="38100" dist="38100" dir="2700000" algn="tl">
                          <a:srgbClr val="DDDDDD"/>
                        </a:outerShdw>
                      </a:effectLst>
                    </a:rPr>
                    <a:t>Provisioning / Metadirectory</a:t>
                  </a:r>
                  <a:endParaRPr lang="en-US" sz="1200">
                    <a:effectLst>
                      <a:outerShdw blurRad="38100" dist="38100" dir="2700000" algn="tl">
                        <a:srgbClr val="DDDDDD"/>
                      </a:outerShdw>
                    </a:effectLst>
                  </a:endParaRPr>
                </a:p>
              </p:txBody>
            </p:sp>
          </p:grpSp>
        </p:grpSp>
        <p:grpSp>
          <p:nvGrpSpPr>
            <p:cNvPr id="9" name="Group 46"/>
            <p:cNvGrpSpPr>
              <a:grpSpLocks/>
            </p:cNvGrpSpPr>
            <p:nvPr/>
          </p:nvGrpSpPr>
          <p:grpSpPr bwMode="auto">
            <a:xfrm>
              <a:off x="3124200" y="1360488"/>
              <a:ext cx="1041400" cy="5265737"/>
              <a:chOff x="1968" y="866"/>
              <a:chExt cx="656" cy="3317"/>
            </a:xfrm>
          </p:grpSpPr>
          <p:sp>
            <p:nvSpPr>
              <p:cNvPr id="114735" name="AutoShape 47"/>
              <p:cNvSpPr>
                <a:spLocks noChangeArrowheads="1"/>
              </p:cNvSpPr>
              <p:nvPr/>
            </p:nvSpPr>
            <p:spPr bwMode="auto">
              <a:xfrm>
                <a:off x="2056" y="866"/>
                <a:ext cx="480" cy="240"/>
              </a:xfrm>
              <a:prstGeom prst="foldedCorner">
                <a:avLst>
                  <a:gd name="adj" fmla="val 12500"/>
                </a:avLst>
              </a:prstGeom>
              <a:solidFill>
                <a:srgbClr val="FFFF99"/>
              </a:solidFill>
              <a:ln w="9525">
                <a:solidFill>
                  <a:schemeClr val="tx1"/>
                </a:solidFill>
                <a:round/>
                <a:headEnd/>
                <a:tailEnd/>
              </a:ln>
              <a:effectLst/>
            </p:spPr>
            <p:txBody>
              <a:bodyPr wrap="none" anchor="ctr">
                <a:prstTxWarp prst="textNoShape">
                  <a:avLst/>
                </a:prstTxWarp>
              </a:bodyPr>
              <a:lstStyle/>
              <a:p>
                <a:pPr algn="ctr"/>
                <a:r>
                  <a:rPr lang="en-GB" sz="1200">
                    <a:effectLst>
                      <a:outerShdw blurRad="38100" dist="38100" dir="2700000" algn="tl">
                        <a:srgbClr val="FFFFFF"/>
                      </a:outerShdw>
                    </a:effectLst>
                  </a:rPr>
                  <a:t>Password</a:t>
                </a:r>
              </a:p>
            </p:txBody>
          </p:sp>
          <p:grpSp>
            <p:nvGrpSpPr>
              <p:cNvPr id="10" name="Group 48"/>
              <p:cNvGrpSpPr>
                <a:grpSpLocks/>
              </p:cNvGrpSpPr>
              <p:nvPr/>
            </p:nvGrpSpPr>
            <p:grpSpPr bwMode="auto">
              <a:xfrm>
                <a:off x="1968" y="1380"/>
                <a:ext cx="656" cy="541"/>
                <a:chOff x="2448" y="2112"/>
                <a:chExt cx="656" cy="541"/>
              </a:xfrm>
            </p:grpSpPr>
            <p:pic>
              <p:nvPicPr>
                <p:cNvPr id="87092" name="Picture 49" descr="10cert"/>
                <p:cNvPicPr>
                  <a:picLocks noChangeAspect="1" noChangeArrowheads="1"/>
                </p:cNvPicPr>
                <p:nvPr/>
              </p:nvPicPr>
              <p:blipFill>
                <a:blip r:embed="rId7"/>
                <a:srcRect/>
                <a:stretch>
                  <a:fillRect/>
                </a:stretch>
              </p:blipFill>
              <p:spPr bwMode="auto">
                <a:xfrm>
                  <a:off x="2448" y="2112"/>
                  <a:ext cx="616" cy="369"/>
                </a:xfrm>
                <a:prstGeom prst="rect">
                  <a:avLst/>
                </a:prstGeom>
                <a:noFill/>
                <a:ln w="9525">
                  <a:noFill/>
                  <a:miter lim="800000"/>
                  <a:headEnd/>
                  <a:tailEnd/>
                </a:ln>
              </p:spPr>
            </p:pic>
            <p:sp>
              <p:nvSpPr>
                <p:cNvPr id="114738" name="Text Box 50"/>
                <p:cNvSpPr txBox="1">
                  <a:spLocks noChangeArrowheads="1"/>
                </p:cNvSpPr>
                <p:nvPr/>
              </p:nvSpPr>
              <p:spPr bwMode="auto">
                <a:xfrm>
                  <a:off x="2480" y="2480"/>
                  <a:ext cx="624" cy="173"/>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GB" sz="1200">
                      <a:effectLst>
                        <a:outerShdw blurRad="38100" dist="38100" dir="2700000" algn="tl">
                          <a:srgbClr val="DDDDDD"/>
                        </a:outerShdw>
                      </a:effectLst>
                    </a:rPr>
                    <a:t>Certificates</a:t>
                  </a:r>
                  <a:endParaRPr lang="en-US" sz="1200">
                    <a:effectLst>
                      <a:outerShdw blurRad="38100" dist="38100" dir="2700000" algn="tl">
                        <a:srgbClr val="DDDDDD"/>
                      </a:outerShdw>
                    </a:effectLst>
                  </a:endParaRPr>
                </a:p>
              </p:txBody>
            </p:sp>
          </p:grpSp>
          <p:grpSp>
            <p:nvGrpSpPr>
              <p:cNvPr id="11" name="Group 51"/>
              <p:cNvGrpSpPr>
                <a:grpSpLocks/>
              </p:cNvGrpSpPr>
              <p:nvPr/>
            </p:nvGrpSpPr>
            <p:grpSpPr bwMode="auto">
              <a:xfrm>
                <a:off x="2008" y="2053"/>
                <a:ext cx="576" cy="624"/>
                <a:chOff x="2472" y="1200"/>
                <a:chExt cx="576" cy="624"/>
              </a:xfrm>
            </p:grpSpPr>
            <p:pic>
              <p:nvPicPr>
                <p:cNvPr id="87090" name="Picture 52" descr="9thumbpint3"/>
                <p:cNvPicPr>
                  <a:picLocks noChangeAspect="1" noChangeArrowheads="1"/>
                </p:cNvPicPr>
                <p:nvPr/>
              </p:nvPicPr>
              <p:blipFill>
                <a:blip r:embed="rId8"/>
                <a:srcRect/>
                <a:stretch>
                  <a:fillRect/>
                </a:stretch>
              </p:blipFill>
              <p:spPr bwMode="auto">
                <a:xfrm>
                  <a:off x="2544" y="1200"/>
                  <a:ext cx="480" cy="480"/>
                </a:xfrm>
                <a:prstGeom prst="rect">
                  <a:avLst/>
                </a:prstGeom>
                <a:noFill/>
                <a:ln w="9525">
                  <a:noFill/>
                  <a:miter lim="800000"/>
                  <a:headEnd/>
                  <a:tailEnd/>
                </a:ln>
              </p:spPr>
            </p:pic>
            <p:sp>
              <p:nvSpPr>
                <p:cNvPr id="114741" name="Text Box 53"/>
                <p:cNvSpPr txBox="1">
                  <a:spLocks noChangeArrowheads="1"/>
                </p:cNvSpPr>
                <p:nvPr/>
              </p:nvSpPr>
              <p:spPr bwMode="auto">
                <a:xfrm>
                  <a:off x="2472" y="1651"/>
                  <a:ext cx="576" cy="173"/>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GB" sz="1200">
                      <a:effectLst>
                        <a:outerShdw blurRad="38100" dist="38100" dir="2700000" algn="tl">
                          <a:srgbClr val="DDDDDD"/>
                        </a:outerShdw>
                      </a:effectLst>
                    </a:rPr>
                    <a:t>Biometrics</a:t>
                  </a:r>
                  <a:endParaRPr lang="en-US" sz="1200">
                    <a:effectLst>
                      <a:outerShdw blurRad="38100" dist="38100" dir="2700000" algn="tl">
                        <a:srgbClr val="DDDDDD"/>
                      </a:outerShdw>
                    </a:effectLst>
                  </a:endParaRPr>
                </a:p>
              </p:txBody>
            </p:sp>
          </p:grpSp>
          <p:grpSp>
            <p:nvGrpSpPr>
              <p:cNvPr id="12" name="Group 54"/>
              <p:cNvGrpSpPr>
                <a:grpSpLocks/>
              </p:cNvGrpSpPr>
              <p:nvPr/>
            </p:nvGrpSpPr>
            <p:grpSpPr bwMode="auto">
              <a:xfrm>
                <a:off x="2056" y="2826"/>
                <a:ext cx="480" cy="437"/>
                <a:chOff x="1968" y="3216"/>
                <a:chExt cx="480" cy="437"/>
              </a:xfrm>
            </p:grpSpPr>
            <p:sp>
              <p:nvSpPr>
                <p:cNvPr id="114743" name="AutoShape 55"/>
                <p:cNvSpPr>
                  <a:spLocks noChangeArrowheads="1"/>
                </p:cNvSpPr>
                <p:nvPr/>
              </p:nvSpPr>
              <p:spPr bwMode="auto">
                <a:xfrm>
                  <a:off x="1968" y="3216"/>
                  <a:ext cx="480" cy="240"/>
                </a:xfrm>
                <a:prstGeom prst="foldedCorner">
                  <a:avLst>
                    <a:gd name="adj" fmla="val 12500"/>
                  </a:avLst>
                </a:prstGeom>
                <a:solidFill>
                  <a:srgbClr val="FFFF99"/>
                </a:solidFill>
                <a:ln w="9525">
                  <a:solidFill>
                    <a:schemeClr val="tx1"/>
                  </a:solidFill>
                  <a:round/>
                  <a:headEnd/>
                  <a:tailEnd/>
                </a:ln>
                <a:effectLst/>
              </p:spPr>
              <p:txBody>
                <a:bodyPr wrap="none" anchor="ctr">
                  <a:prstTxWarp prst="textNoShape">
                    <a:avLst/>
                  </a:prstTxWarp>
                </a:bodyPr>
                <a:lstStyle/>
                <a:p>
                  <a:pPr algn="ctr"/>
                  <a:r>
                    <a:rPr lang="en-GB" sz="1200">
                      <a:effectLst>
                        <a:outerShdw blurRad="38100" dist="38100" dir="2700000" algn="tl">
                          <a:srgbClr val="FFFFFF"/>
                        </a:outerShdw>
                      </a:effectLst>
                    </a:rPr>
                    <a:t>1135624</a:t>
                  </a:r>
                </a:p>
              </p:txBody>
            </p:sp>
            <p:sp>
              <p:nvSpPr>
                <p:cNvPr id="114744" name="Text Box 56"/>
                <p:cNvSpPr txBox="1">
                  <a:spLocks noChangeArrowheads="1"/>
                </p:cNvSpPr>
                <p:nvPr/>
              </p:nvSpPr>
              <p:spPr bwMode="auto">
                <a:xfrm>
                  <a:off x="2016" y="3480"/>
                  <a:ext cx="384" cy="173"/>
                </a:xfrm>
                <a:prstGeom prst="rect">
                  <a:avLst/>
                </a:prstGeom>
                <a:noFill/>
                <a:ln w="9525">
                  <a:noFill/>
                  <a:miter lim="800000"/>
                  <a:headEnd/>
                  <a:tailEnd/>
                </a:ln>
                <a:effectLst/>
              </p:spPr>
              <p:txBody>
                <a:bodyPr>
                  <a:prstTxWarp prst="textNoShape">
                    <a:avLst/>
                  </a:prstTxWarp>
                  <a:spAutoFit/>
                </a:bodyPr>
                <a:lstStyle/>
                <a:p>
                  <a:pPr algn="ctr" eaLnBrk="1" hangingPunct="1">
                    <a:spcBef>
                      <a:spcPct val="50000"/>
                    </a:spcBef>
                  </a:pPr>
                  <a:r>
                    <a:rPr lang="en-GB" sz="1200">
                      <a:effectLst>
                        <a:outerShdw blurRad="38100" dist="38100" dir="2700000" algn="tl">
                          <a:srgbClr val="DDDDDD"/>
                        </a:outerShdw>
                      </a:effectLst>
                    </a:rPr>
                    <a:t>OTP</a:t>
                  </a:r>
                  <a:endParaRPr lang="en-US" sz="1200">
                    <a:effectLst>
                      <a:outerShdw blurRad="38100" dist="38100" dir="2700000" algn="tl">
                        <a:srgbClr val="DDDDDD"/>
                      </a:outerShdw>
                    </a:effectLst>
                  </a:endParaRPr>
                </a:p>
              </p:txBody>
            </p:sp>
          </p:grpSp>
          <p:grpSp>
            <p:nvGrpSpPr>
              <p:cNvPr id="13" name="Group 57"/>
              <p:cNvGrpSpPr>
                <a:grpSpLocks/>
              </p:cNvGrpSpPr>
              <p:nvPr/>
            </p:nvGrpSpPr>
            <p:grpSpPr bwMode="auto">
              <a:xfrm>
                <a:off x="2078" y="3546"/>
                <a:ext cx="436" cy="637"/>
                <a:chOff x="768" y="3456"/>
                <a:chExt cx="436" cy="637"/>
              </a:xfrm>
            </p:grpSpPr>
            <p:pic>
              <p:nvPicPr>
                <p:cNvPr id="87086" name="Picture 58" descr="Photo"/>
                <p:cNvPicPr>
                  <a:picLocks noChangeAspect="1" noChangeArrowheads="1"/>
                </p:cNvPicPr>
                <p:nvPr/>
              </p:nvPicPr>
              <p:blipFill>
                <a:blip r:embed="rId9"/>
                <a:srcRect/>
                <a:stretch>
                  <a:fillRect/>
                </a:stretch>
              </p:blipFill>
              <p:spPr bwMode="auto">
                <a:xfrm>
                  <a:off x="768" y="3456"/>
                  <a:ext cx="436" cy="446"/>
                </a:xfrm>
                <a:prstGeom prst="rect">
                  <a:avLst/>
                </a:prstGeom>
                <a:noFill/>
                <a:ln w="9525">
                  <a:noFill/>
                  <a:miter lim="800000"/>
                  <a:headEnd/>
                  <a:tailEnd/>
                </a:ln>
              </p:spPr>
            </p:pic>
            <p:sp>
              <p:nvSpPr>
                <p:cNvPr id="114747" name="Text Box 59"/>
                <p:cNvSpPr txBox="1">
                  <a:spLocks noChangeArrowheads="1"/>
                </p:cNvSpPr>
                <p:nvPr/>
              </p:nvSpPr>
              <p:spPr bwMode="auto">
                <a:xfrm>
                  <a:off x="792" y="3920"/>
                  <a:ext cx="384" cy="173"/>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GB" sz="1200">
                      <a:effectLst>
                        <a:outerShdw blurRad="38100" dist="38100" dir="2700000" algn="tl">
                          <a:srgbClr val="DDDDDD"/>
                        </a:outerShdw>
                      </a:effectLst>
                    </a:rPr>
                    <a:t>Photo</a:t>
                  </a:r>
                  <a:endParaRPr lang="en-US" sz="1200">
                    <a:effectLst>
                      <a:outerShdw blurRad="38100" dist="38100" dir="2700000" algn="tl">
                        <a:srgbClr val="DDDDDD"/>
                      </a:outerShdw>
                    </a:effectLst>
                  </a:endParaRPr>
                </a:p>
              </p:txBody>
            </p:sp>
          </p:grpSp>
        </p:grpSp>
        <p:grpSp>
          <p:nvGrpSpPr>
            <p:cNvPr id="14" name="Group 60"/>
            <p:cNvGrpSpPr>
              <a:grpSpLocks/>
            </p:cNvGrpSpPr>
            <p:nvPr/>
          </p:nvGrpSpPr>
          <p:grpSpPr bwMode="auto">
            <a:xfrm>
              <a:off x="4464050" y="1150938"/>
              <a:ext cx="1295400" cy="5321300"/>
              <a:chOff x="2812" y="734"/>
              <a:chExt cx="816" cy="3352"/>
            </a:xfrm>
          </p:grpSpPr>
          <p:grpSp>
            <p:nvGrpSpPr>
              <p:cNvPr id="15" name="Group 61"/>
              <p:cNvGrpSpPr>
                <a:grpSpLocks/>
              </p:cNvGrpSpPr>
              <p:nvPr/>
            </p:nvGrpSpPr>
            <p:grpSpPr bwMode="auto">
              <a:xfrm>
                <a:off x="2812" y="734"/>
                <a:ext cx="816" cy="504"/>
                <a:chOff x="2600" y="1056"/>
                <a:chExt cx="816" cy="504"/>
              </a:xfrm>
            </p:grpSpPr>
            <p:pic>
              <p:nvPicPr>
                <p:cNvPr id="87079" name="Picture 62" descr="~6479703"/>
                <p:cNvPicPr>
                  <a:picLocks noChangeAspect="1" noChangeArrowheads="1"/>
                </p:cNvPicPr>
                <p:nvPr/>
              </p:nvPicPr>
              <p:blipFill>
                <a:blip r:embed="rId10"/>
                <a:srcRect/>
                <a:stretch>
                  <a:fillRect/>
                </a:stretch>
              </p:blipFill>
              <p:spPr bwMode="auto">
                <a:xfrm>
                  <a:off x="2688" y="1056"/>
                  <a:ext cx="624" cy="313"/>
                </a:xfrm>
                <a:prstGeom prst="rect">
                  <a:avLst/>
                </a:prstGeom>
                <a:noFill/>
                <a:ln w="9525">
                  <a:noFill/>
                  <a:miter lim="800000"/>
                  <a:headEnd/>
                  <a:tailEnd/>
                </a:ln>
              </p:spPr>
            </p:pic>
            <p:sp>
              <p:nvSpPr>
                <p:cNvPr id="114751" name="Text Box 63"/>
                <p:cNvSpPr txBox="1">
                  <a:spLocks noChangeArrowheads="1"/>
                </p:cNvSpPr>
                <p:nvPr/>
              </p:nvSpPr>
              <p:spPr bwMode="auto">
                <a:xfrm>
                  <a:off x="2600" y="1387"/>
                  <a:ext cx="816" cy="173"/>
                </a:xfrm>
                <a:prstGeom prst="rect">
                  <a:avLst/>
                </a:prstGeom>
                <a:noFill/>
                <a:ln w="9525">
                  <a:noFill/>
                  <a:miter lim="800000"/>
                  <a:headEnd/>
                  <a:tailEnd/>
                </a:ln>
                <a:effectLst/>
              </p:spPr>
              <p:txBody>
                <a:bodyPr>
                  <a:prstTxWarp prst="textNoShape">
                    <a:avLst/>
                  </a:prstTxWarp>
                  <a:spAutoFit/>
                </a:bodyPr>
                <a:lstStyle/>
                <a:p>
                  <a:pPr algn="ctr" eaLnBrk="1" hangingPunct="1">
                    <a:spcBef>
                      <a:spcPct val="50000"/>
                    </a:spcBef>
                  </a:pPr>
                  <a:r>
                    <a:rPr lang="en-GB" sz="1200" dirty="0">
                      <a:effectLst>
                        <a:outerShdw blurRad="38100" dist="38100" dir="2700000" algn="tl">
                          <a:srgbClr val="DDDDDD"/>
                        </a:outerShdw>
                      </a:effectLst>
                    </a:rPr>
                    <a:t>Smart cards</a:t>
                  </a:r>
                  <a:endParaRPr lang="en-US" sz="1200" dirty="0">
                    <a:effectLst>
                      <a:outerShdw blurRad="38100" dist="38100" dir="2700000" algn="tl">
                        <a:srgbClr val="DDDDDD"/>
                      </a:outerShdw>
                    </a:effectLst>
                  </a:endParaRPr>
                </a:p>
              </p:txBody>
            </p:sp>
          </p:grpSp>
          <p:grpSp>
            <p:nvGrpSpPr>
              <p:cNvPr id="16" name="Group 64"/>
              <p:cNvGrpSpPr>
                <a:grpSpLocks/>
              </p:cNvGrpSpPr>
              <p:nvPr/>
            </p:nvGrpSpPr>
            <p:grpSpPr bwMode="auto">
              <a:xfrm>
                <a:off x="2956" y="2814"/>
                <a:ext cx="528" cy="461"/>
                <a:chOff x="2688" y="1872"/>
                <a:chExt cx="528" cy="461"/>
              </a:xfrm>
            </p:grpSpPr>
            <p:pic>
              <p:nvPicPr>
                <p:cNvPr id="87077" name="Picture 65" descr="62"/>
                <p:cNvPicPr>
                  <a:picLocks noChangeAspect="1" noChangeArrowheads="1"/>
                </p:cNvPicPr>
                <p:nvPr/>
              </p:nvPicPr>
              <p:blipFill>
                <a:blip r:embed="rId11"/>
                <a:srcRect/>
                <a:stretch>
                  <a:fillRect/>
                </a:stretch>
              </p:blipFill>
              <p:spPr bwMode="auto">
                <a:xfrm>
                  <a:off x="2832" y="1872"/>
                  <a:ext cx="288" cy="288"/>
                </a:xfrm>
                <a:prstGeom prst="rect">
                  <a:avLst/>
                </a:prstGeom>
                <a:noFill/>
                <a:ln w="9525">
                  <a:noFill/>
                  <a:miter lim="800000"/>
                  <a:headEnd/>
                  <a:tailEnd/>
                </a:ln>
              </p:spPr>
            </p:pic>
            <p:sp>
              <p:nvSpPr>
                <p:cNvPr id="114754" name="Text Box 66"/>
                <p:cNvSpPr txBox="1">
                  <a:spLocks noChangeArrowheads="1"/>
                </p:cNvSpPr>
                <p:nvPr/>
              </p:nvSpPr>
              <p:spPr bwMode="auto">
                <a:xfrm>
                  <a:off x="2688" y="2160"/>
                  <a:ext cx="528" cy="173"/>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GB" sz="1200">
                      <a:effectLst>
                        <a:outerShdw blurRad="38100" dist="38100" dir="2700000" algn="tl">
                          <a:srgbClr val="DDDDDD"/>
                        </a:outerShdw>
                      </a:effectLst>
                    </a:rPr>
                    <a:t>Cameras</a:t>
                  </a:r>
                  <a:endParaRPr lang="en-US" sz="1200">
                    <a:effectLst>
                      <a:outerShdw blurRad="38100" dist="38100" dir="2700000" algn="tl">
                        <a:srgbClr val="DDDDDD"/>
                      </a:outerShdw>
                    </a:effectLst>
                  </a:endParaRPr>
                </a:p>
              </p:txBody>
            </p:sp>
          </p:grpSp>
          <p:grpSp>
            <p:nvGrpSpPr>
              <p:cNvPr id="17" name="Group 67"/>
              <p:cNvGrpSpPr>
                <a:grpSpLocks/>
              </p:cNvGrpSpPr>
              <p:nvPr/>
            </p:nvGrpSpPr>
            <p:grpSpPr bwMode="auto">
              <a:xfrm>
                <a:off x="2928" y="1441"/>
                <a:ext cx="624" cy="421"/>
                <a:chOff x="2928" y="1499"/>
                <a:chExt cx="624" cy="421"/>
              </a:xfrm>
            </p:grpSpPr>
            <p:pic>
              <p:nvPicPr>
                <p:cNvPr id="87075" name="Picture 68" descr="eToken_64K"/>
                <p:cNvPicPr>
                  <a:picLocks noChangeAspect="1" noChangeArrowheads="1"/>
                </p:cNvPicPr>
                <p:nvPr/>
              </p:nvPicPr>
              <p:blipFill>
                <a:blip r:embed="rId12"/>
                <a:srcRect/>
                <a:stretch>
                  <a:fillRect/>
                </a:stretch>
              </p:blipFill>
              <p:spPr bwMode="auto">
                <a:xfrm>
                  <a:off x="2981" y="1499"/>
                  <a:ext cx="480" cy="291"/>
                </a:xfrm>
                <a:prstGeom prst="rect">
                  <a:avLst/>
                </a:prstGeom>
                <a:noFill/>
                <a:ln w="9525">
                  <a:noFill/>
                  <a:miter lim="800000"/>
                  <a:headEnd/>
                  <a:tailEnd/>
                </a:ln>
              </p:spPr>
            </p:pic>
            <p:sp>
              <p:nvSpPr>
                <p:cNvPr id="114757" name="Text Box 69"/>
                <p:cNvSpPr txBox="1">
                  <a:spLocks noChangeArrowheads="1"/>
                </p:cNvSpPr>
                <p:nvPr/>
              </p:nvSpPr>
              <p:spPr bwMode="auto">
                <a:xfrm>
                  <a:off x="2928" y="1747"/>
                  <a:ext cx="624" cy="173"/>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GB" sz="1200">
                      <a:effectLst>
                        <a:outerShdw blurRad="38100" dist="38100" dir="2700000" algn="tl">
                          <a:srgbClr val="DDDDDD"/>
                        </a:outerShdw>
                      </a:effectLst>
                    </a:rPr>
                    <a:t>USB Token</a:t>
                  </a:r>
                  <a:endParaRPr lang="en-US" sz="1200">
                    <a:effectLst>
                      <a:outerShdw blurRad="38100" dist="38100" dir="2700000" algn="tl">
                        <a:srgbClr val="DDDDDD"/>
                      </a:outerShdw>
                    </a:effectLst>
                  </a:endParaRPr>
                </a:p>
              </p:txBody>
            </p:sp>
          </p:grpSp>
          <p:grpSp>
            <p:nvGrpSpPr>
              <p:cNvPr id="18" name="Group 70"/>
              <p:cNvGrpSpPr>
                <a:grpSpLocks/>
              </p:cNvGrpSpPr>
              <p:nvPr/>
            </p:nvGrpSpPr>
            <p:grpSpPr bwMode="auto">
              <a:xfrm>
                <a:off x="2981" y="3641"/>
                <a:ext cx="480" cy="445"/>
                <a:chOff x="2832" y="3120"/>
                <a:chExt cx="480" cy="445"/>
              </a:xfrm>
            </p:grpSpPr>
            <p:pic>
              <p:nvPicPr>
                <p:cNvPr id="87073" name="Picture 71" descr="DTC525"/>
                <p:cNvPicPr>
                  <a:picLocks noChangeAspect="1" noChangeArrowheads="1"/>
                </p:cNvPicPr>
                <p:nvPr/>
              </p:nvPicPr>
              <p:blipFill>
                <a:blip r:embed="rId13"/>
                <a:srcRect/>
                <a:stretch>
                  <a:fillRect/>
                </a:stretch>
              </p:blipFill>
              <p:spPr bwMode="auto">
                <a:xfrm>
                  <a:off x="2880" y="3120"/>
                  <a:ext cx="384" cy="261"/>
                </a:xfrm>
                <a:prstGeom prst="rect">
                  <a:avLst/>
                </a:prstGeom>
                <a:noFill/>
                <a:ln w="9525">
                  <a:noFill/>
                  <a:miter lim="800000"/>
                  <a:headEnd/>
                  <a:tailEnd/>
                </a:ln>
              </p:spPr>
            </p:pic>
            <p:sp>
              <p:nvSpPr>
                <p:cNvPr id="114760" name="Text Box 72"/>
                <p:cNvSpPr txBox="1">
                  <a:spLocks noChangeArrowheads="1"/>
                </p:cNvSpPr>
                <p:nvPr/>
              </p:nvSpPr>
              <p:spPr bwMode="auto">
                <a:xfrm>
                  <a:off x="2832" y="3392"/>
                  <a:ext cx="480" cy="173"/>
                </a:xfrm>
                <a:prstGeom prst="rect">
                  <a:avLst/>
                </a:prstGeom>
                <a:noFill/>
                <a:ln w="9525">
                  <a:noFill/>
                  <a:miter lim="800000"/>
                  <a:headEnd/>
                  <a:tailEnd/>
                </a:ln>
                <a:effectLst/>
              </p:spPr>
              <p:txBody>
                <a:bodyPr>
                  <a:prstTxWarp prst="textNoShape">
                    <a:avLst/>
                  </a:prstTxWarp>
                  <a:spAutoFit/>
                </a:bodyPr>
                <a:lstStyle/>
                <a:p>
                  <a:pPr algn="ctr" eaLnBrk="1" hangingPunct="1">
                    <a:spcBef>
                      <a:spcPct val="50000"/>
                    </a:spcBef>
                  </a:pPr>
                  <a:r>
                    <a:rPr lang="en-GB" sz="1200">
                      <a:effectLst>
                        <a:outerShdw blurRad="38100" dist="38100" dir="2700000" algn="tl">
                          <a:srgbClr val="DDDDDD"/>
                        </a:outerShdw>
                      </a:effectLst>
                    </a:rPr>
                    <a:t>Printers</a:t>
                  </a:r>
                  <a:endParaRPr lang="en-US" sz="1200">
                    <a:effectLst>
                      <a:outerShdw blurRad="38100" dist="38100" dir="2700000" algn="tl">
                        <a:srgbClr val="DDDDDD"/>
                      </a:outerShdw>
                    </a:effectLst>
                  </a:endParaRPr>
                </a:p>
              </p:txBody>
            </p:sp>
          </p:grpSp>
          <p:grpSp>
            <p:nvGrpSpPr>
              <p:cNvPr id="19" name="Group 73"/>
              <p:cNvGrpSpPr>
                <a:grpSpLocks/>
              </p:cNvGrpSpPr>
              <p:nvPr/>
            </p:nvGrpSpPr>
            <p:grpSpPr bwMode="auto">
              <a:xfrm>
                <a:off x="2885" y="2134"/>
                <a:ext cx="672" cy="461"/>
                <a:chOff x="3624" y="2880"/>
                <a:chExt cx="672" cy="461"/>
              </a:xfrm>
            </p:grpSpPr>
            <p:pic>
              <p:nvPicPr>
                <p:cNvPr id="87071" name="Picture 74" descr="token2"/>
                <p:cNvPicPr>
                  <a:picLocks noChangeAspect="1" noChangeArrowheads="1"/>
                </p:cNvPicPr>
                <p:nvPr/>
              </p:nvPicPr>
              <p:blipFill>
                <a:blip r:embed="rId14"/>
                <a:srcRect/>
                <a:stretch>
                  <a:fillRect/>
                </a:stretch>
              </p:blipFill>
              <p:spPr bwMode="auto">
                <a:xfrm>
                  <a:off x="3696" y="2880"/>
                  <a:ext cx="492" cy="282"/>
                </a:xfrm>
                <a:prstGeom prst="rect">
                  <a:avLst/>
                </a:prstGeom>
                <a:noFill/>
                <a:ln w="9525">
                  <a:noFill/>
                  <a:miter lim="800000"/>
                  <a:headEnd/>
                  <a:tailEnd/>
                </a:ln>
              </p:spPr>
            </p:pic>
            <p:sp>
              <p:nvSpPr>
                <p:cNvPr id="114763" name="Text Box 75"/>
                <p:cNvSpPr txBox="1">
                  <a:spLocks noChangeArrowheads="1"/>
                </p:cNvSpPr>
                <p:nvPr/>
              </p:nvSpPr>
              <p:spPr bwMode="auto">
                <a:xfrm>
                  <a:off x="3624" y="3168"/>
                  <a:ext cx="672" cy="173"/>
                </a:xfrm>
                <a:prstGeom prst="rect">
                  <a:avLst/>
                </a:prstGeom>
                <a:noFill/>
                <a:ln w="9525">
                  <a:noFill/>
                  <a:miter lim="800000"/>
                  <a:headEnd/>
                  <a:tailEnd/>
                </a:ln>
                <a:effectLst/>
              </p:spPr>
              <p:txBody>
                <a:bodyPr>
                  <a:prstTxWarp prst="textNoShape">
                    <a:avLst/>
                  </a:prstTxWarp>
                  <a:spAutoFit/>
                </a:bodyPr>
                <a:lstStyle/>
                <a:p>
                  <a:pPr algn="ctr" eaLnBrk="1" hangingPunct="1">
                    <a:spcBef>
                      <a:spcPct val="50000"/>
                    </a:spcBef>
                  </a:pPr>
                  <a:r>
                    <a:rPr lang="en-GB" sz="1200">
                      <a:effectLst>
                        <a:outerShdw blurRad="38100" dist="38100" dir="2700000" algn="tl">
                          <a:srgbClr val="DDDDDD"/>
                        </a:outerShdw>
                      </a:effectLst>
                    </a:rPr>
                    <a:t>OTP Tokens</a:t>
                  </a:r>
                  <a:endParaRPr lang="en-US" sz="1200">
                    <a:effectLst>
                      <a:outerShdw blurRad="38100" dist="38100" dir="2700000" algn="tl">
                        <a:srgbClr val="DDDDDD"/>
                      </a:outerShdw>
                    </a:effectLst>
                  </a:endParaRPr>
                </a:p>
              </p:txBody>
            </p:sp>
          </p:grpSp>
        </p:grpSp>
        <p:grpSp>
          <p:nvGrpSpPr>
            <p:cNvPr id="20" name="Group 76"/>
            <p:cNvGrpSpPr>
              <a:grpSpLocks/>
            </p:cNvGrpSpPr>
            <p:nvPr/>
          </p:nvGrpSpPr>
          <p:grpSpPr bwMode="auto">
            <a:xfrm>
              <a:off x="6324600" y="1128713"/>
              <a:ext cx="914400" cy="5505451"/>
              <a:chOff x="3984" y="720"/>
              <a:chExt cx="576" cy="3468"/>
            </a:xfrm>
          </p:grpSpPr>
          <p:grpSp>
            <p:nvGrpSpPr>
              <p:cNvPr id="21" name="Group 77"/>
              <p:cNvGrpSpPr>
                <a:grpSpLocks/>
              </p:cNvGrpSpPr>
              <p:nvPr/>
            </p:nvGrpSpPr>
            <p:grpSpPr bwMode="auto">
              <a:xfrm>
                <a:off x="3984" y="1327"/>
                <a:ext cx="576" cy="648"/>
                <a:chOff x="3696" y="1152"/>
                <a:chExt cx="576" cy="648"/>
              </a:xfrm>
            </p:grpSpPr>
            <p:pic>
              <p:nvPicPr>
                <p:cNvPr id="87064" name="Picture 78" descr="6Servercomp"/>
                <p:cNvPicPr>
                  <a:picLocks noChangeAspect="1" noChangeArrowheads="1"/>
                </p:cNvPicPr>
                <p:nvPr/>
              </p:nvPicPr>
              <p:blipFill>
                <a:blip r:embed="rId5"/>
                <a:srcRect/>
                <a:stretch>
                  <a:fillRect/>
                </a:stretch>
              </p:blipFill>
              <p:spPr bwMode="auto">
                <a:xfrm>
                  <a:off x="3792" y="1152"/>
                  <a:ext cx="363" cy="363"/>
                </a:xfrm>
                <a:prstGeom prst="rect">
                  <a:avLst/>
                </a:prstGeom>
                <a:noFill/>
                <a:ln w="9525">
                  <a:noFill/>
                  <a:miter lim="800000"/>
                  <a:headEnd/>
                  <a:tailEnd/>
                </a:ln>
              </p:spPr>
            </p:pic>
            <p:sp>
              <p:nvSpPr>
                <p:cNvPr id="114767" name="Text Box 79"/>
                <p:cNvSpPr txBox="1">
                  <a:spLocks noChangeArrowheads="1"/>
                </p:cNvSpPr>
                <p:nvPr/>
              </p:nvSpPr>
              <p:spPr bwMode="auto">
                <a:xfrm>
                  <a:off x="3696" y="1512"/>
                  <a:ext cx="576" cy="288"/>
                </a:xfrm>
                <a:prstGeom prst="rect">
                  <a:avLst/>
                </a:prstGeom>
                <a:noFill/>
                <a:ln w="9525">
                  <a:noFill/>
                  <a:miter lim="800000"/>
                  <a:headEnd/>
                  <a:tailEnd/>
                </a:ln>
                <a:effectLst/>
              </p:spPr>
              <p:txBody>
                <a:bodyPr>
                  <a:prstTxWarp prst="textNoShape">
                    <a:avLst/>
                  </a:prstTxWarp>
                  <a:spAutoFit/>
                </a:bodyPr>
                <a:lstStyle/>
                <a:p>
                  <a:pPr algn="ctr" eaLnBrk="1" hangingPunct="1">
                    <a:spcBef>
                      <a:spcPct val="50000"/>
                    </a:spcBef>
                  </a:pPr>
                  <a:r>
                    <a:rPr lang="en-GB" sz="1200">
                      <a:effectLst>
                        <a:outerShdw blurRad="38100" dist="38100" dir="2700000" algn="tl">
                          <a:srgbClr val="DDDDDD"/>
                        </a:outerShdw>
                      </a:effectLst>
                    </a:rPr>
                    <a:t>Certificate Authorities</a:t>
                  </a:r>
                  <a:endParaRPr lang="en-US" sz="1200">
                    <a:effectLst>
                      <a:outerShdw blurRad="38100" dist="38100" dir="2700000" algn="tl">
                        <a:srgbClr val="DDDDDD"/>
                      </a:outerShdw>
                    </a:effectLst>
                  </a:endParaRPr>
                </a:p>
              </p:txBody>
            </p:sp>
          </p:grpSp>
          <p:grpSp>
            <p:nvGrpSpPr>
              <p:cNvPr id="22" name="Group 80"/>
              <p:cNvGrpSpPr>
                <a:grpSpLocks/>
              </p:cNvGrpSpPr>
              <p:nvPr/>
            </p:nvGrpSpPr>
            <p:grpSpPr bwMode="auto">
              <a:xfrm>
                <a:off x="3984" y="2041"/>
                <a:ext cx="576" cy="648"/>
                <a:chOff x="3696" y="1152"/>
                <a:chExt cx="576" cy="648"/>
              </a:xfrm>
            </p:grpSpPr>
            <p:pic>
              <p:nvPicPr>
                <p:cNvPr id="87062" name="Picture 81" descr="6Servercomp"/>
                <p:cNvPicPr>
                  <a:picLocks noChangeAspect="1" noChangeArrowheads="1"/>
                </p:cNvPicPr>
                <p:nvPr/>
              </p:nvPicPr>
              <p:blipFill>
                <a:blip r:embed="rId5"/>
                <a:srcRect/>
                <a:stretch>
                  <a:fillRect/>
                </a:stretch>
              </p:blipFill>
              <p:spPr bwMode="auto">
                <a:xfrm>
                  <a:off x="3792" y="1152"/>
                  <a:ext cx="363" cy="363"/>
                </a:xfrm>
                <a:prstGeom prst="rect">
                  <a:avLst/>
                </a:prstGeom>
                <a:noFill/>
                <a:ln w="9525">
                  <a:noFill/>
                  <a:miter lim="800000"/>
                  <a:headEnd/>
                  <a:tailEnd/>
                </a:ln>
              </p:spPr>
            </p:pic>
            <p:sp>
              <p:nvSpPr>
                <p:cNvPr id="114770" name="Text Box 82"/>
                <p:cNvSpPr txBox="1">
                  <a:spLocks noChangeArrowheads="1"/>
                </p:cNvSpPr>
                <p:nvPr/>
              </p:nvSpPr>
              <p:spPr bwMode="auto">
                <a:xfrm>
                  <a:off x="3696" y="1512"/>
                  <a:ext cx="576" cy="288"/>
                </a:xfrm>
                <a:prstGeom prst="rect">
                  <a:avLst/>
                </a:prstGeom>
                <a:noFill/>
                <a:ln w="9525">
                  <a:noFill/>
                  <a:miter lim="800000"/>
                  <a:headEnd/>
                  <a:tailEnd/>
                </a:ln>
                <a:effectLst/>
              </p:spPr>
              <p:txBody>
                <a:bodyPr>
                  <a:prstTxWarp prst="textNoShape">
                    <a:avLst/>
                  </a:prstTxWarp>
                  <a:spAutoFit/>
                </a:bodyPr>
                <a:lstStyle/>
                <a:p>
                  <a:pPr algn="ctr" eaLnBrk="1" hangingPunct="1">
                    <a:spcBef>
                      <a:spcPct val="50000"/>
                    </a:spcBef>
                  </a:pPr>
                  <a:r>
                    <a:rPr lang="en-GB" sz="1200">
                      <a:effectLst>
                        <a:outerShdw blurRad="38100" dist="38100" dir="2700000" algn="tl">
                          <a:srgbClr val="DDDDDD"/>
                        </a:outerShdw>
                      </a:effectLst>
                    </a:rPr>
                    <a:t>OTP Servers</a:t>
                  </a:r>
                  <a:endParaRPr lang="en-US" sz="1200">
                    <a:effectLst>
                      <a:outerShdw blurRad="38100" dist="38100" dir="2700000" algn="tl">
                        <a:srgbClr val="DDDDDD"/>
                      </a:outerShdw>
                    </a:effectLst>
                  </a:endParaRPr>
                </a:p>
              </p:txBody>
            </p:sp>
          </p:grpSp>
          <p:grpSp>
            <p:nvGrpSpPr>
              <p:cNvPr id="23" name="Group 83"/>
              <p:cNvGrpSpPr>
                <a:grpSpLocks/>
              </p:cNvGrpSpPr>
              <p:nvPr/>
            </p:nvGrpSpPr>
            <p:grpSpPr bwMode="auto">
              <a:xfrm>
                <a:off x="3984" y="2720"/>
                <a:ext cx="576" cy="648"/>
                <a:chOff x="3696" y="1152"/>
                <a:chExt cx="576" cy="648"/>
              </a:xfrm>
            </p:grpSpPr>
            <p:pic>
              <p:nvPicPr>
                <p:cNvPr id="87060" name="Picture 84" descr="6Servercomp"/>
                <p:cNvPicPr>
                  <a:picLocks noChangeAspect="1" noChangeArrowheads="1"/>
                </p:cNvPicPr>
                <p:nvPr/>
              </p:nvPicPr>
              <p:blipFill>
                <a:blip r:embed="rId5"/>
                <a:srcRect/>
                <a:stretch>
                  <a:fillRect/>
                </a:stretch>
              </p:blipFill>
              <p:spPr bwMode="auto">
                <a:xfrm>
                  <a:off x="3792" y="1152"/>
                  <a:ext cx="363" cy="363"/>
                </a:xfrm>
                <a:prstGeom prst="rect">
                  <a:avLst/>
                </a:prstGeom>
                <a:noFill/>
                <a:ln w="9525">
                  <a:noFill/>
                  <a:miter lim="800000"/>
                  <a:headEnd/>
                  <a:tailEnd/>
                </a:ln>
              </p:spPr>
            </p:pic>
            <p:sp>
              <p:nvSpPr>
                <p:cNvPr id="114773" name="Text Box 85"/>
                <p:cNvSpPr txBox="1">
                  <a:spLocks noChangeArrowheads="1"/>
                </p:cNvSpPr>
                <p:nvPr/>
              </p:nvSpPr>
              <p:spPr bwMode="auto">
                <a:xfrm>
                  <a:off x="3696" y="1512"/>
                  <a:ext cx="576" cy="288"/>
                </a:xfrm>
                <a:prstGeom prst="rect">
                  <a:avLst/>
                </a:prstGeom>
                <a:noFill/>
                <a:ln w="9525">
                  <a:noFill/>
                  <a:miter lim="800000"/>
                  <a:headEnd/>
                  <a:tailEnd/>
                </a:ln>
                <a:effectLst/>
              </p:spPr>
              <p:txBody>
                <a:bodyPr>
                  <a:prstTxWarp prst="textNoShape">
                    <a:avLst/>
                  </a:prstTxWarp>
                  <a:spAutoFit/>
                </a:bodyPr>
                <a:lstStyle/>
                <a:p>
                  <a:pPr algn="ctr" eaLnBrk="1" hangingPunct="1">
                    <a:spcBef>
                      <a:spcPct val="50000"/>
                    </a:spcBef>
                  </a:pPr>
                  <a:r>
                    <a:rPr lang="en-GB" sz="1200">
                      <a:effectLst>
                        <a:outerShdw blurRad="38100" dist="38100" dir="2700000" algn="tl">
                          <a:srgbClr val="DDDDDD"/>
                        </a:outerShdw>
                      </a:effectLst>
                    </a:rPr>
                    <a:t>Physical Access</a:t>
                  </a:r>
                  <a:endParaRPr lang="en-US" sz="1200">
                    <a:effectLst>
                      <a:outerShdw blurRad="38100" dist="38100" dir="2700000" algn="tl">
                        <a:srgbClr val="DDDDDD"/>
                      </a:outerShdw>
                    </a:effectLst>
                  </a:endParaRPr>
                </a:p>
              </p:txBody>
            </p:sp>
          </p:grpSp>
          <p:grpSp>
            <p:nvGrpSpPr>
              <p:cNvPr id="24" name="Group 86"/>
              <p:cNvGrpSpPr>
                <a:grpSpLocks/>
              </p:cNvGrpSpPr>
              <p:nvPr/>
            </p:nvGrpSpPr>
            <p:grpSpPr bwMode="auto">
              <a:xfrm>
                <a:off x="3984" y="3540"/>
                <a:ext cx="576" cy="648"/>
                <a:chOff x="3696" y="1152"/>
                <a:chExt cx="576" cy="648"/>
              </a:xfrm>
            </p:grpSpPr>
            <p:pic>
              <p:nvPicPr>
                <p:cNvPr id="87058" name="Picture 87" descr="6Servercomp"/>
                <p:cNvPicPr>
                  <a:picLocks noChangeAspect="1" noChangeArrowheads="1"/>
                </p:cNvPicPr>
                <p:nvPr/>
              </p:nvPicPr>
              <p:blipFill>
                <a:blip r:embed="rId5"/>
                <a:srcRect/>
                <a:stretch>
                  <a:fillRect/>
                </a:stretch>
              </p:blipFill>
              <p:spPr bwMode="auto">
                <a:xfrm>
                  <a:off x="3792" y="1152"/>
                  <a:ext cx="363" cy="363"/>
                </a:xfrm>
                <a:prstGeom prst="rect">
                  <a:avLst/>
                </a:prstGeom>
                <a:noFill/>
                <a:ln w="9525">
                  <a:noFill/>
                  <a:miter lim="800000"/>
                  <a:headEnd/>
                  <a:tailEnd/>
                </a:ln>
              </p:spPr>
            </p:pic>
            <p:sp>
              <p:nvSpPr>
                <p:cNvPr id="114776" name="Text Box 88"/>
                <p:cNvSpPr txBox="1">
                  <a:spLocks noChangeArrowheads="1"/>
                </p:cNvSpPr>
                <p:nvPr/>
              </p:nvSpPr>
              <p:spPr bwMode="auto">
                <a:xfrm>
                  <a:off x="3696" y="1512"/>
                  <a:ext cx="576" cy="288"/>
                </a:xfrm>
                <a:prstGeom prst="rect">
                  <a:avLst/>
                </a:prstGeom>
                <a:noFill/>
                <a:ln w="9525">
                  <a:noFill/>
                  <a:miter lim="800000"/>
                  <a:headEnd/>
                  <a:tailEnd/>
                </a:ln>
                <a:effectLst/>
              </p:spPr>
              <p:txBody>
                <a:bodyPr>
                  <a:prstTxWarp prst="textNoShape">
                    <a:avLst/>
                  </a:prstTxWarp>
                  <a:spAutoFit/>
                </a:bodyPr>
                <a:lstStyle/>
                <a:p>
                  <a:pPr algn="ctr" eaLnBrk="1" hangingPunct="1">
                    <a:spcBef>
                      <a:spcPct val="50000"/>
                    </a:spcBef>
                  </a:pPr>
                  <a:r>
                    <a:rPr lang="en-GB" sz="1200">
                      <a:effectLst>
                        <a:outerShdw blurRad="38100" dist="38100" dir="2700000" algn="tl">
                          <a:srgbClr val="DDDDDD"/>
                        </a:outerShdw>
                      </a:effectLst>
                    </a:rPr>
                    <a:t>Reduced Sign On</a:t>
                  </a:r>
                  <a:endParaRPr lang="en-US" sz="1200">
                    <a:effectLst>
                      <a:outerShdw blurRad="38100" dist="38100" dir="2700000" algn="tl">
                        <a:srgbClr val="DDDDDD"/>
                      </a:outerShdw>
                    </a:effectLst>
                  </a:endParaRPr>
                </a:p>
              </p:txBody>
            </p:sp>
          </p:grpSp>
          <p:grpSp>
            <p:nvGrpSpPr>
              <p:cNvPr id="25" name="Group 89"/>
              <p:cNvGrpSpPr>
                <a:grpSpLocks/>
              </p:cNvGrpSpPr>
              <p:nvPr/>
            </p:nvGrpSpPr>
            <p:grpSpPr bwMode="auto">
              <a:xfrm>
                <a:off x="3984" y="720"/>
                <a:ext cx="576" cy="533"/>
                <a:chOff x="3696" y="1152"/>
                <a:chExt cx="576" cy="533"/>
              </a:xfrm>
            </p:grpSpPr>
            <p:pic>
              <p:nvPicPr>
                <p:cNvPr id="87056" name="Picture 90" descr="6Servercomp"/>
                <p:cNvPicPr>
                  <a:picLocks noChangeAspect="1" noChangeArrowheads="1"/>
                </p:cNvPicPr>
                <p:nvPr/>
              </p:nvPicPr>
              <p:blipFill>
                <a:blip r:embed="rId5"/>
                <a:srcRect/>
                <a:stretch>
                  <a:fillRect/>
                </a:stretch>
              </p:blipFill>
              <p:spPr bwMode="auto">
                <a:xfrm>
                  <a:off x="3792" y="1152"/>
                  <a:ext cx="363" cy="363"/>
                </a:xfrm>
                <a:prstGeom prst="rect">
                  <a:avLst/>
                </a:prstGeom>
                <a:noFill/>
                <a:ln w="9525">
                  <a:noFill/>
                  <a:miter lim="800000"/>
                  <a:headEnd/>
                  <a:tailEnd/>
                </a:ln>
              </p:spPr>
            </p:pic>
            <p:sp>
              <p:nvSpPr>
                <p:cNvPr id="114779" name="Text Box 91"/>
                <p:cNvSpPr txBox="1">
                  <a:spLocks noChangeArrowheads="1"/>
                </p:cNvSpPr>
                <p:nvPr/>
              </p:nvSpPr>
              <p:spPr bwMode="auto">
                <a:xfrm>
                  <a:off x="3696" y="1512"/>
                  <a:ext cx="576" cy="173"/>
                </a:xfrm>
                <a:prstGeom prst="rect">
                  <a:avLst/>
                </a:prstGeom>
                <a:noFill/>
                <a:ln w="9525">
                  <a:noFill/>
                  <a:miter lim="800000"/>
                  <a:headEnd/>
                  <a:tailEnd/>
                </a:ln>
                <a:effectLst/>
              </p:spPr>
              <p:txBody>
                <a:bodyPr>
                  <a:prstTxWarp prst="textNoShape">
                    <a:avLst/>
                  </a:prstTxWarp>
                  <a:spAutoFit/>
                </a:bodyPr>
                <a:lstStyle/>
                <a:p>
                  <a:pPr algn="ctr" eaLnBrk="1" hangingPunct="1">
                    <a:spcBef>
                      <a:spcPct val="50000"/>
                    </a:spcBef>
                  </a:pPr>
                  <a:r>
                    <a:rPr lang="en-GB" sz="1200">
                      <a:effectLst>
                        <a:outerShdw blurRad="38100" dist="38100" dir="2700000" algn="tl">
                          <a:srgbClr val="DDDDDD"/>
                        </a:outerShdw>
                      </a:effectLst>
                    </a:rPr>
                    <a:t>Networks</a:t>
                  </a:r>
                  <a:endParaRPr lang="en-US" sz="1200">
                    <a:effectLst>
                      <a:outerShdw blurRad="38100" dist="38100" dir="2700000" algn="tl">
                        <a:srgbClr val="DDDDDD"/>
                      </a:outerShdw>
                    </a:effectLst>
                  </a:endParaRPr>
                </a:p>
              </p:txBody>
            </p:sp>
          </p:grpSp>
        </p:grpSp>
      </p:grpSp>
      <p:sp>
        <p:nvSpPr>
          <p:cNvPr id="114780" name="Text Box 92"/>
          <p:cNvSpPr txBox="1">
            <a:spLocks noChangeArrowheads="1"/>
          </p:cNvSpPr>
          <p:nvPr/>
        </p:nvSpPr>
        <p:spPr bwMode="auto">
          <a:xfrm>
            <a:off x="425450" y="2136805"/>
            <a:ext cx="838200" cy="92333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GB" sz="5400" b="1" dirty="0">
                <a:solidFill>
                  <a:schemeClr val="accent6">
                    <a:lumMod val="60000"/>
                    <a:lumOff val="40000"/>
                  </a:schemeClr>
                </a:solidFill>
                <a:effectLst>
                  <a:outerShdw blurRad="38100" dist="38100" dir="2700000" algn="tl">
                    <a:srgbClr val="DDDDDD"/>
                  </a:outerShdw>
                </a:effectLst>
              </a:rPr>
              <a:t>?</a:t>
            </a:r>
          </a:p>
        </p:txBody>
      </p:sp>
      <p:sp>
        <p:nvSpPr>
          <p:cNvPr id="114781" name="AutoShape 93"/>
          <p:cNvSpPr>
            <a:spLocks noChangeArrowheads="1"/>
          </p:cNvSpPr>
          <p:nvPr/>
        </p:nvSpPr>
        <p:spPr bwMode="auto">
          <a:xfrm>
            <a:off x="1185566" y="1263045"/>
            <a:ext cx="6781800" cy="5486400"/>
          </a:xfrm>
          <a:prstGeom prst="roundRect">
            <a:avLst>
              <a:gd name="adj" fmla="val 16667"/>
            </a:avLst>
          </a:prstGeom>
          <a:solidFill>
            <a:srgbClr val="FFCC99">
              <a:alpha val="20000"/>
            </a:srgbClr>
          </a:solidFill>
          <a:ln w="9525">
            <a:solidFill>
              <a:schemeClr val="tx1"/>
            </a:solidFill>
            <a:round/>
            <a:headEnd/>
            <a:tailEnd/>
          </a:ln>
        </p:spPr>
        <p:txBody>
          <a:bodyPr wrap="none" anchor="ctr">
            <a:prstTxWarp prst="textNoShape">
              <a:avLst/>
            </a:prstTxWarp>
          </a:bodyPr>
          <a:lstStyle/>
          <a:p>
            <a:pPr algn="ctr" eaLnBrk="1" hangingPunct="1">
              <a:spcBef>
                <a:spcPct val="65000"/>
              </a:spcBef>
              <a:spcAft>
                <a:spcPts val="0"/>
              </a:spcAft>
              <a:buClr>
                <a:schemeClr val="tx1"/>
              </a:buClr>
            </a:pPr>
            <a:endParaRPr lang="en-US" sz="2000" b="1" dirty="0" smtClean="0"/>
          </a:p>
          <a:p>
            <a:pPr algn="ctr" eaLnBrk="1" hangingPunct="1">
              <a:spcBef>
                <a:spcPct val="65000"/>
              </a:spcBef>
              <a:spcAft>
                <a:spcPts val="0"/>
              </a:spcAft>
              <a:buClr>
                <a:schemeClr val="tx1"/>
              </a:buClr>
            </a:pPr>
            <a:endParaRPr lang="en-US" sz="800" b="1" dirty="0" smtClean="0"/>
          </a:p>
          <a:p>
            <a:pPr algn="ctr" eaLnBrk="1" hangingPunct="1">
              <a:spcBef>
                <a:spcPct val="65000"/>
              </a:spcBef>
              <a:spcAft>
                <a:spcPts val="0"/>
              </a:spcAft>
              <a:buClr>
                <a:schemeClr val="tx1"/>
              </a:buClr>
            </a:pPr>
            <a:r>
              <a:rPr lang="en-US" sz="2000" b="1" dirty="0" smtClean="0"/>
              <a:t>Consolidate </a:t>
            </a:r>
            <a:r>
              <a:rPr lang="en-US" sz="2000" b="1" dirty="0"/>
              <a:t>multiple Credentials onto a single</a:t>
            </a:r>
          </a:p>
          <a:p>
            <a:pPr algn="ctr" eaLnBrk="1" hangingPunct="1">
              <a:spcBef>
                <a:spcPct val="65000"/>
              </a:spcBef>
              <a:spcAft>
                <a:spcPts val="1200"/>
              </a:spcAft>
              <a:buClr>
                <a:schemeClr val="tx1"/>
              </a:buClr>
            </a:pPr>
            <a:endParaRPr lang="en-US" sz="2000" b="1" dirty="0"/>
          </a:p>
          <a:p>
            <a:pPr algn="ctr" eaLnBrk="1" hangingPunct="1">
              <a:spcBef>
                <a:spcPct val="65000"/>
              </a:spcBef>
              <a:spcAft>
                <a:spcPts val="0"/>
              </a:spcAft>
              <a:buClr>
                <a:schemeClr val="tx1"/>
              </a:buClr>
            </a:pPr>
            <a:r>
              <a:rPr lang="en-US" sz="2000" b="1" dirty="0"/>
              <a:t> multi-functional device.</a:t>
            </a:r>
          </a:p>
          <a:p>
            <a:pPr algn="ctr">
              <a:spcAft>
                <a:spcPts val="0"/>
              </a:spcAft>
            </a:pPr>
            <a:endParaRPr lang="en-GB" sz="6600" b="1" dirty="0"/>
          </a:p>
        </p:txBody>
      </p:sp>
    </p:spTree>
    <p:extLst>
      <p:ext uri="{BB962C8B-B14F-4D97-AF65-F5344CB8AC3E}">
        <p14:creationId xmlns:p14="http://schemas.microsoft.com/office/powerpoint/2010/main" val="427310159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000"/>
                                  </p:stCondLst>
                                  <p:childTnLst>
                                    <p:set>
                                      <p:cBhvr>
                                        <p:cTn id="9" dur="1" fill="hold">
                                          <p:stCondLst>
                                            <p:cond delay="0"/>
                                          </p:stCondLst>
                                        </p:cTn>
                                        <p:tgtEl>
                                          <p:spTgt spid="114780"/>
                                        </p:tgtEl>
                                        <p:attrNameLst>
                                          <p:attrName>style.visibility</p:attrName>
                                        </p:attrNameLst>
                                      </p:cBhvr>
                                      <p:to>
                                        <p:strVal val="visible"/>
                                      </p:to>
                                    </p:set>
                                  </p:childTnLst>
                                </p:cTn>
                              </p:par>
                            </p:childTnLst>
                          </p:cTn>
                        </p:par>
                        <p:par>
                          <p:cTn id="10" fill="hold">
                            <p:stCondLst>
                              <p:cond delay="2000"/>
                            </p:stCondLst>
                            <p:childTnLst>
                              <p:par>
                                <p:cTn id="11" presetID="10" presetClass="entr" presetSubtype="0" fill="hold" grpId="0" nodeType="afterEffect">
                                  <p:stCondLst>
                                    <p:cond delay="2000"/>
                                  </p:stCondLst>
                                  <p:childTnLst>
                                    <p:set>
                                      <p:cBhvr>
                                        <p:cTn id="12" dur="1" fill="hold">
                                          <p:stCondLst>
                                            <p:cond delay="0"/>
                                          </p:stCondLst>
                                        </p:cTn>
                                        <p:tgtEl>
                                          <p:spTgt spid="114781"/>
                                        </p:tgtEl>
                                        <p:attrNameLst>
                                          <p:attrName>style.visibility</p:attrName>
                                        </p:attrNameLst>
                                      </p:cBhvr>
                                      <p:to>
                                        <p:strVal val="visible"/>
                                      </p:to>
                                    </p:set>
                                    <p:animEffect transition="in" filter="fade">
                                      <p:cBhvr>
                                        <p:cTn id="13" dur="2000"/>
                                        <p:tgtEl>
                                          <p:spTgt spid="1147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780" grpId="0"/>
      <p:bldP spid="11478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62"/>
          <p:cNvGrpSpPr/>
          <p:nvPr/>
        </p:nvGrpSpPr>
        <p:grpSpPr>
          <a:xfrm>
            <a:off x="934748" y="2364896"/>
            <a:ext cx="1902460" cy="2562999"/>
            <a:chOff x="533400" y="4114800"/>
            <a:chExt cx="1902460" cy="2562999"/>
          </a:xfrm>
        </p:grpSpPr>
        <p:pic>
          <p:nvPicPr>
            <p:cNvPr id="64" name="Picture 63" descr="PIVatol ID.pdf"/>
            <p:cNvPicPr>
              <a:picLocks noChangeAspect="1"/>
            </p:cNvPicPr>
            <p:nvPr/>
          </p:nvPicPr>
          <p:blipFill>
            <a:blip r:embed="rId3"/>
            <a:stretch>
              <a:fillRect/>
            </a:stretch>
          </p:blipFill>
          <p:spPr>
            <a:xfrm>
              <a:off x="533400" y="4114800"/>
              <a:ext cx="1902460" cy="2382520"/>
            </a:xfrm>
            <a:prstGeom prst="rect">
              <a:avLst/>
            </a:prstGeom>
          </p:spPr>
        </p:pic>
        <p:sp>
          <p:nvSpPr>
            <p:cNvPr id="65" name="TextBox 15"/>
            <p:cNvSpPr txBox="1">
              <a:spLocks noChangeArrowheads="1"/>
            </p:cNvSpPr>
            <p:nvPr/>
          </p:nvSpPr>
          <p:spPr bwMode="auto">
            <a:xfrm>
              <a:off x="1021621" y="6400800"/>
              <a:ext cx="595310" cy="276999"/>
            </a:xfrm>
            <a:prstGeom prst="rect">
              <a:avLst/>
            </a:prstGeom>
            <a:noFill/>
            <a:ln w="9525">
              <a:noFill/>
              <a:miter lim="800000"/>
              <a:headEnd/>
              <a:tailEnd/>
            </a:ln>
          </p:spPr>
          <p:txBody>
            <a:bodyPr wrap="none">
              <a:prstTxWarp prst="textNoShape">
                <a:avLst/>
              </a:prstTxWarp>
              <a:spAutoFit/>
            </a:bodyPr>
            <a:lstStyle/>
            <a:p>
              <a:pPr algn="ctr"/>
              <a:r>
                <a:rPr lang="en-US" sz="1200" dirty="0" smtClean="0"/>
                <a:t>Token</a:t>
              </a:r>
              <a:endParaRPr lang="en-US" sz="1200" dirty="0"/>
            </a:p>
          </p:txBody>
        </p:sp>
      </p:grpSp>
      <p:sp>
        <p:nvSpPr>
          <p:cNvPr id="3" name="Title 2"/>
          <p:cNvSpPr>
            <a:spLocks noGrp="1"/>
          </p:cNvSpPr>
          <p:nvPr>
            <p:ph type="title"/>
          </p:nvPr>
        </p:nvSpPr>
        <p:spPr>
          <a:xfrm>
            <a:off x="446335" y="303229"/>
            <a:ext cx="6902447" cy="576064"/>
          </a:xfrm>
        </p:spPr>
        <p:txBody>
          <a:bodyPr/>
          <a:lstStyle/>
          <a:p>
            <a:r>
              <a:rPr lang="en-US" smtClean="0"/>
              <a:t>Device as an Identity Token</a:t>
            </a:r>
            <a:endParaRPr lang="en-US" dirty="0"/>
          </a:p>
        </p:txBody>
      </p:sp>
      <p:sp>
        <p:nvSpPr>
          <p:cNvPr id="26" name="Slide Number Placeholder 2"/>
          <p:cNvSpPr>
            <a:spLocks noGrp="1"/>
          </p:cNvSpPr>
          <p:nvPr>
            <p:ph type="sldNum" sz="quarter" idx="12"/>
          </p:nvPr>
        </p:nvSpPr>
        <p:spPr/>
        <p:txBody>
          <a:bodyPr/>
          <a:lstStyle/>
          <a:p>
            <a:fld id="{87081E1F-59EB-4143-97E5-C46A83090417}" type="slidenum">
              <a:rPr lang="en-US" smtClean="0"/>
              <a:pPr/>
              <a:t>15</a:t>
            </a:fld>
            <a:endParaRPr lang="en-US" dirty="0"/>
          </a:p>
        </p:txBody>
      </p:sp>
      <p:sp>
        <p:nvSpPr>
          <p:cNvPr id="62" name="Oval 61"/>
          <p:cNvSpPr/>
          <p:nvPr/>
        </p:nvSpPr>
        <p:spPr bwMode="auto">
          <a:xfrm>
            <a:off x="94008" y="1562120"/>
            <a:ext cx="8915400" cy="4233784"/>
          </a:xfrm>
          <a:prstGeom prst="ellipse">
            <a:avLst/>
          </a:prstGeom>
          <a:no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grpSp>
        <p:nvGrpSpPr>
          <p:cNvPr id="66" name="Group 65"/>
          <p:cNvGrpSpPr/>
          <p:nvPr/>
        </p:nvGrpSpPr>
        <p:grpSpPr>
          <a:xfrm>
            <a:off x="2837208" y="2691291"/>
            <a:ext cx="2596389" cy="1910209"/>
            <a:chOff x="2895600" y="2993395"/>
            <a:chExt cx="2596389" cy="1910209"/>
          </a:xfrm>
        </p:grpSpPr>
        <p:grpSp>
          <p:nvGrpSpPr>
            <p:cNvPr id="67" name="Group 36"/>
            <p:cNvGrpSpPr>
              <a:grpSpLocks/>
            </p:cNvGrpSpPr>
            <p:nvPr/>
          </p:nvGrpSpPr>
          <p:grpSpPr bwMode="auto">
            <a:xfrm>
              <a:off x="3733800" y="2993395"/>
              <a:ext cx="1758189" cy="1910209"/>
              <a:chOff x="1786525" y="1856601"/>
              <a:chExt cx="1758189" cy="1910209"/>
            </a:xfrm>
          </p:grpSpPr>
          <p:grpSp>
            <p:nvGrpSpPr>
              <p:cNvPr id="69" name="Group 21"/>
              <p:cNvGrpSpPr>
                <a:grpSpLocks/>
              </p:cNvGrpSpPr>
              <p:nvPr/>
            </p:nvGrpSpPr>
            <p:grpSpPr bwMode="auto">
              <a:xfrm>
                <a:off x="2544612" y="2133600"/>
                <a:ext cx="960588" cy="795010"/>
                <a:chOff x="3733800" y="2819400"/>
                <a:chExt cx="960588" cy="795010"/>
              </a:xfrm>
            </p:grpSpPr>
            <p:pic>
              <p:nvPicPr>
                <p:cNvPr id="75" name="Picture 12"/>
                <p:cNvPicPr>
                  <a:picLocks noChangeAspect="1"/>
                </p:cNvPicPr>
                <p:nvPr/>
              </p:nvPicPr>
              <p:blipFill>
                <a:blip r:embed="rId4"/>
                <a:srcRect/>
                <a:stretch>
                  <a:fillRect/>
                </a:stretch>
              </p:blipFill>
              <p:spPr bwMode="auto">
                <a:xfrm>
                  <a:off x="3761710" y="2819400"/>
                  <a:ext cx="787400" cy="584200"/>
                </a:xfrm>
                <a:prstGeom prst="rect">
                  <a:avLst/>
                </a:prstGeom>
                <a:noFill/>
                <a:ln w="9525">
                  <a:noFill/>
                  <a:miter lim="800000"/>
                  <a:headEnd/>
                  <a:tailEnd/>
                </a:ln>
              </p:spPr>
            </p:pic>
            <p:sp>
              <p:nvSpPr>
                <p:cNvPr id="76" name="TextBox 14"/>
                <p:cNvSpPr txBox="1">
                  <a:spLocks noChangeArrowheads="1"/>
                </p:cNvSpPr>
                <p:nvPr/>
              </p:nvSpPr>
              <p:spPr bwMode="auto">
                <a:xfrm>
                  <a:off x="3733800" y="3352800"/>
                  <a:ext cx="960588" cy="261610"/>
                </a:xfrm>
                <a:prstGeom prst="rect">
                  <a:avLst/>
                </a:prstGeom>
                <a:noFill/>
                <a:ln w="9525">
                  <a:noFill/>
                  <a:miter lim="800000"/>
                  <a:headEnd/>
                  <a:tailEnd/>
                </a:ln>
              </p:spPr>
              <p:txBody>
                <a:bodyPr wrap="none">
                  <a:prstTxWarp prst="textNoShape">
                    <a:avLst/>
                  </a:prstTxWarp>
                  <a:spAutoFit/>
                </a:bodyPr>
                <a:lstStyle/>
                <a:p>
                  <a:pPr algn="ctr"/>
                  <a:r>
                    <a:rPr lang="en-US" sz="1100" dirty="0"/>
                    <a:t>SD/</a:t>
                  </a:r>
                  <a:r>
                    <a:rPr lang="en-US" sz="1100" dirty="0" err="1"/>
                    <a:t>MicroSD</a:t>
                  </a:r>
                  <a:endParaRPr lang="en-US" sz="1100" dirty="0"/>
                </a:p>
              </p:txBody>
            </p:sp>
          </p:grpSp>
          <p:sp>
            <p:nvSpPr>
              <p:cNvPr id="70" name="TextBox 15"/>
              <p:cNvSpPr txBox="1">
                <a:spLocks noChangeArrowheads="1"/>
              </p:cNvSpPr>
              <p:nvPr/>
            </p:nvSpPr>
            <p:spPr bwMode="auto">
              <a:xfrm>
                <a:off x="1786525" y="1856601"/>
                <a:ext cx="1758189" cy="276999"/>
              </a:xfrm>
              <a:prstGeom prst="rect">
                <a:avLst/>
              </a:prstGeom>
              <a:noFill/>
              <a:ln w="9525">
                <a:noFill/>
                <a:miter lim="800000"/>
                <a:headEnd/>
                <a:tailEnd/>
              </a:ln>
            </p:spPr>
            <p:txBody>
              <a:bodyPr wrap="none">
                <a:prstTxWarp prst="textNoShape">
                  <a:avLst/>
                </a:prstTxWarp>
                <a:spAutoFit/>
              </a:bodyPr>
              <a:lstStyle/>
              <a:p>
                <a:pPr algn="ctr"/>
                <a:r>
                  <a:rPr lang="en-US" sz="1200" dirty="0" smtClean="0"/>
                  <a:t>Removable </a:t>
                </a:r>
                <a:r>
                  <a:rPr lang="en-US" sz="1200" dirty="0"/>
                  <a:t>HW </a:t>
                </a:r>
                <a:r>
                  <a:rPr lang="en-US" sz="1200" dirty="0" smtClean="0"/>
                  <a:t>Crypto</a:t>
                </a:r>
              </a:p>
            </p:txBody>
          </p:sp>
          <p:sp>
            <p:nvSpPr>
              <p:cNvPr id="71" name="TextBox 19"/>
              <p:cNvSpPr txBox="1">
                <a:spLocks noChangeArrowheads="1"/>
              </p:cNvSpPr>
              <p:nvPr/>
            </p:nvSpPr>
            <p:spPr bwMode="auto">
              <a:xfrm>
                <a:off x="2743200" y="3505200"/>
                <a:ext cx="435454" cy="261610"/>
              </a:xfrm>
              <a:prstGeom prst="rect">
                <a:avLst/>
              </a:prstGeom>
              <a:noFill/>
              <a:ln w="9525">
                <a:noFill/>
                <a:miter lim="800000"/>
                <a:headEnd/>
                <a:tailEnd/>
              </a:ln>
            </p:spPr>
            <p:txBody>
              <a:bodyPr wrap="none">
                <a:prstTxWarp prst="textNoShape">
                  <a:avLst/>
                </a:prstTxWarp>
                <a:spAutoFit/>
              </a:bodyPr>
              <a:lstStyle/>
              <a:p>
                <a:pPr algn="ctr"/>
                <a:r>
                  <a:rPr lang="en-US" sz="1100" dirty="0"/>
                  <a:t>SIM</a:t>
                </a:r>
              </a:p>
            </p:txBody>
          </p:sp>
          <p:sp>
            <p:nvSpPr>
              <p:cNvPr id="72" name="TextBox 19"/>
              <p:cNvSpPr txBox="1">
                <a:spLocks noChangeArrowheads="1"/>
              </p:cNvSpPr>
              <p:nvPr/>
            </p:nvSpPr>
            <p:spPr bwMode="auto">
              <a:xfrm>
                <a:off x="2057400" y="3429000"/>
                <a:ext cx="474716" cy="261610"/>
              </a:xfrm>
              <a:prstGeom prst="rect">
                <a:avLst/>
              </a:prstGeom>
              <a:noFill/>
              <a:ln w="9525">
                <a:noFill/>
                <a:miter lim="800000"/>
                <a:headEnd/>
                <a:tailEnd/>
              </a:ln>
            </p:spPr>
            <p:txBody>
              <a:bodyPr wrap="none">
                <a:prstTxWarp prst="textNoShape">
                  <a:avLst/>
                </a:prstTxWarp>
                <a:spAutoFit/>
              </a:bodyPr>
              <a:lstStyle/>
              <a:p>
                <a:pPr algn="ctr"/>
                <a:r>
                  <a:rPr lang="en-US" sz="1100" dirty="0"/>
                  <a:t>USB</a:t>
                </a:r>
              </a:p>
            </p:txBody>
          </p:sp>
          <p:pic>
            <p:nvPicPr>
              <p:cNvPr id="73" name="Picture 33"/>
              <p:cNvPicPr>
                <a:picLocks noChangeAspect="1"/>
              </p:cNvPicPr>
              <p:nvPr/>
            </p:nvPicPr>
            <p:blipFill>
              <a:blip r:embed="rId5"/>
              <a:srcRect l="1263" t="8780" r="1263" b="70244"/>
              <a:stretch>
                <a:fillRect/>
              </a:stretch>
            </p:blipFill>
            <p:spPr bwMode="auto">
              <a:xfrm rot="16200000">
                <a:off x="1648642" y="2636074"/>
                <a:ext cx="1234825" cy="382277"/>
              </a:xfrm>
              <a:prstGeom prst="rect">
                <a:avLst/>
              </a:prstGeom>
              <a:noFill/>
              <a:ln w="9525">
                <a:noFill/>
                <a:miter lim="800000"/>
                <a:headEnd/>
                <a:tailEnd/>
              </a:ln>
            </p:spPr>
          </p:pic>
          <p:pic>
            <p:nvPicPr>
              <p:cNvPr id="74" name="Picture 35"/>
              <p:cNvPicPr>
                <a:picLocks noChangeAspect="1"/>
              </p:cNvPicPr>
              <p:nvPr/>
            </p:nvPicPr>
            <p:blipFill>
              <a:blip r:embed="rId6"/>
              <a:srcRect t="6825"/>
              <a:stretch>
                <a:fillRect/>
              </a:stretch>
            </p:blipFill>
            <p:spPr bwMode="auto">
              <a:xfrm>
                <a:off x="2585626" y="2921001"/>
                <a:ext cx="755650" cy="624203"/>
              </a:xfrm>
              <a:prstGeom prst="rect">
                <a:avLst/>
              </a:prstGeom>
              <a:noFill/>
              <a:ln w="9525">
                <a:noFill/>
                <a:miter lim="800000"/>
                <a:headEnd/>
                <a:tailEnd/>
              </a:ln>
            </p:spPr>
          </p:pic>
        </p:grpSp>
        <p:sp>
          <p:nvSpPr>
            <p:cNvPr id="68" name="Chevron 67"/>
            <p:cNvSpPr/>
            <p:nvPr/>
          </p:nvSpPr>
          <p:spPr>
            <a:xfrm>
              <a:off x="2895600" y="3810000"/>
              <a:ext cx="914400" cy="381000"/>
            </a:xfrm>
            <a:prstGeom prst="chevron">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77" name="Group 76"/>
          <p:cNvGrpSpPr/>
          <p:nvPr/>
        </p:nvGrpSpPr>
        <p:grpSpPr>
          <a:xfrm>
            <a:off x="5504208" y="2707796"/>
            <a:ext cx="3048000" cy="1877199"/>
            <a:chOff x="5562600" y="3009900"/>
            <a:chExt cx="3048000" cy="1877199"/>
          </a:xfrm>
        </p:grpSpPr>
        <p:grpSp>
          <p:nvGrpSpPr>
            <p:cNvPr id="78" name="Group 77"/>
            <p:cNvGrpSpPr/>
            <p:nvPr/>
          </p:nvGrpSpPr>
          <p:grpSpPr>
            <a:xfrm>
              <a:off x="6591300" y="3009900"/>
              <a:ext cx="2019300" cy="1877199"/>
              <a:chOff x="6667500" y="4191000"/>
              <a:chExt cx="2019300" cy="1877199"/>
            </a:xfrm>
          </p:grpSpPr>
          <p:grpSp>
            <p:nvGrpSpPr>
              <p:cNvPr id="80" name="Group 32"/>
              <p:cNvGrpSpPr>
                <a:grpSpLocks/>
              </p:cNvGrpSpPr>
              <p:nvPr/>
            </p:nvGrpSpPr>
            <p:grpSpPr bwMode="auto">
              <a:xfrm>
                <a:off x="6667500" y="4191000"/>
                <a:ext cx="2019300" cy="1606550"/>
                <a:chOff x="6666738" y="4489450"/>
                <a:chExt cx="2020062" cy="1606655"/>
              </a:xfrm>
            </p:grpSpPr>
            <p:pic>
              <p:nvPicPr>
                <p:cNvPr id="82" name="Picture 23"/>
                <p:cNvPicPr>
                  <a:picLocks noChangeAspect="1"/>
                </p:cNvPicPr>
                <p:nvPr/>
              </p:nvPicPr>
              <p:blipFill>
                <a:blip r:embed="rId7"/>
                <a:srcRect l="12000" r="16800"/>
                <a:stretch>
                  <a:fillRect/>
                </a:stretch>
              </p:blipFill>
              <p:spPr bwMode="auto">
                <a:xfrm>
                  <a:off x="8008886" y="5080456"/>
                  <a:ext cx="677914" cy="1015649"/>
                </a:xfrm>
                <a:prstGeom prst="rect">
                  <a:avLst/>
                </a:prstGeom>
                <a:noFill/>
                <a:ln w="9525">
                  <a:noFill/>
                  <a:miter lim="800000"/>
                  <a:headEnd/>
                  <a:tailEnd/>
                </a:ln>
              </p:spPr>
            </p:pic>
            <p:pic>
              <p:nvPicPr>
                <p:cNvPr id="83" name="Picture 31"/>
                <p:cNvPicPr>
                  <a:picLocks noChangeAspect="1"/>
                </p:cNvPicPr>
                <p:nvPr/>
              </p:nvPicPr>
              <p:blipFill>
                <a:blip r:embed="rId8"/>
                <a:srcRect/>
                <a:stretch>
                  <a:fillRect/>
                </a:stretch>
              </p:blipFill>
              <p:spPr bwMode="auto">
                <a:xfrm>
                  <a:off x="6666738" y="5040884"/>
                  <a:ext cx="1181862" cy="978916"/>
                </a:xfrm>
                <a:prstGeom prst="rect">
                  <a:avLst/>
                </a:prstGeom>
                <a:noFill/>
                <a:ln w="9525">
                  <a:noFill/>
                  <a:miter lim="800000"/>
                  <a:headEnd/>
                  <a:tailEnd/>
                </a:ln>
              </p:spPr>
            </p:pic>
            <p:pic>
              <p:nvPicPr>
                <p:cNvPr id="84" name="Picture 24"/>
                <p:cNvPicPr>
                  <a:picLocks noChangeAspect="1"/>
                </p:cNvPicPr>
                <p:nvPr/>
              </p:nvPicPr>
              <p:blipFill>
                <a:blip r:embed="rId9"/>
                <a:srcRect l="11868" t="5521" r="9891" b="7201"/>
                <a:stretch>
                  <a:fillRect/>
                </a:stretch>
              </p:blipFill>
              <p:spPr bwMode="auto">
                <a:xfrm>
                  <a:off x="7542724" y="4489450"/>
                  <a:ext cx="542333" cy="997266"/>
                </a:xfrm>
                <a:prstGeom prst="rect">
                  <a:avLst/>
                </a:prstGeom>
                <a:noFill/>
                <a:ln w="9525">
                  <a:noFill/>
                  <a:miter lim="800000"/>
                  <a:headEnd/>
                  <a:tailEnd/>
                </a:ln>
              </p:spPr>
            </p:pic>
          </p:grpSp>
          <p:sp>
            <p:nvSpPr>
              <p:cNvPr id="81" name="TextBox 15"/>
              <p:cNvSpPr txBox="1">
                <a:spLocks noChangeArrowheads="1"/>
              </p:cNvSpPr>
              <p:nvPr/>
            </p:nvSpPr>
            <p:spPr bwMode="auto">
              <a:xfrm>
                <a:off x="6832746" y="5791200"/>
                <a:ext cx="1724150" cy="276999"/>
              </a:xfrm>
              <a:prstGeom prst="rect">
                <a:avLst/>
              </a:prstGeom>
              <a:noFill/>
              <a:ln w="9525">
                <a:noFill/>
                <a:miter lim="800000"/>
                <a:headEnd/>
                <a:tailEnd/>
              </a:ln>
            </p:spPr>
            <p:txBody>
              <a:bodyPr wrap="none">
                <a:prstTxWarp prst="textNoShape">
                  <a:avLst/>
                </a:prstTxWarp>
                <a:spAutoFit/>
              </a:bodyPr>
              <a:lstStyle/>
              <a:p>
                <a:pPr algn="ctr"/>
                <a:r>
                  <a:rPr lang="en-US" sz="1200" dirty="0" smtClean="0"/>
                  <a:t>Embedded HW Crypto</a:t>
                </a:r>
                <a:endParaRPr lang="en-US" sz="1200" dirty="0"/>
              </a:p>
            </p:txBody>
          </p:sp>
        </p:grpSp>
        <p:sp>
          <p:nvSpPr>
            <p:cNvPr id="79" name="Chevron 78"/>
            <p:cNvSpPr/>
            <p:nvPr/>
          </p:nvSpPr>
          <p:spPr>
            <a:xfrm>
              <a:off x="5562600" y="3810000"/>
              <a:ext cx="914400" cy="381000"/>
            </a:xfrm>
            <a:prstGeom prst="chevron">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32764443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000"/>
                                  </p:stCondLst>
                                  <p:childTnLst>
                                    <p:set>
                                      <p:cBhvr>
                                        <p:cTn id="6" dur="1" fill="hold">
                                          <p:stCondLst>
                                            <p:cond delay="0"/>
                                          </p:stCondLst>
                                        </p:cTn>
                                        <p:tgtEl>
                                          <p:spTgt spid="63"/>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2000"/>
                                  </p:stCondLst>
                                  <p:childTnLst>
                                    <p:set>
                                      <p:cBhvr>
                                        <p:cTn id="9" dur="1" fill="hold">
                                          <p:stCondLst>
                                            <p:cond delay="0"/>
                                          </p:stCondLst>
                                        </p:cTn>
                                        <p:tgtEl>
                                          <p:spTgt spid="66"/>
                                        </p:tgtEl>
                                        <p:attrNameLst>
                                          <p:attrName>style.visibility</p:attrName>
                                        </p:attrNameLst>
                                      </p:cBhvr>
                                      <p:to>
                                        <p:strVal val="visible"/>
                                      </p:to>
                                    </p:set>
                                  </p:childTnLst>
                                </p:cTn>
                              </p:par>
                            </p:childTnLst>
                          </p:cTn>
                        </p:par>
                        <p:par>
                          <p:cTn id="10" fill="hold">
                            <p:stCondLst>
                              <p:cond delay="3000"/>
                            </p:stCondLst>
                            <p:childTnLst>
                              <p:par>
                                <p:cTn id="11" presetID="1" presetClass="entr" presetSubtype="0" fill="hold" nodeType="afterEffect">
                                  <p:stCondLst>
                                    <p:cond delay="2000"/>
                                  </p:stCondLst>
                                  <p:childTnLst>
                                    <p:set>
                                      <p:cBhvr>
                                        <p:cTn id="12"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p:cNvSpPr>
            <a:spLocks noGrp="1"/>
          </p:cNvSpPr>
          <p:nvPr>
            <p:ph type="sldNum" sz="quarter" idx="12"/>
          </p:nvPr>
        </p:nvSpPr>
        <p:spPr/>
        <p:txBody>
          <a:bodyPr/>
          <a:lstStyle/>
          <a:p>
            <a:fld id="{87081E1F-59EB-4143-97E5-C46A83090417}" type="slidenum">
              <a:rPr lang="en-US" smtClean="0"/>
              <a:pPr/>
              <a:t>16</a:t>
            </a:fld>
            <a:endParaRPr lang="en-US" dirty="0"/>
          </a:p>
        </p:txBody>
      </p:sp>
      <p:sp>
        <p:nvSpPr>
          <p:cNvPr id="2" name="Title 1"/>
          <p:cNvSpPr>
            <a:spLocks noGrp="1"/>
          </p:cNvSpPr>
          <p:nvPr>
            <p:ph type="title"/>
          </p:nvPr>
        </p:nvSpPr>
        <p:spPr/>
        <p:txBody>
          <a:bodyPr/>
          <a:lstStyle/>
          <a:p>
            <a:r>
              <a:rPr lang="en-US" smtClean="0"/>
              <a:t>Multi-use Credential</a:t>
            </a:r>
            <a:endParaRPr lang="en-US" dirty="0"/>
          </a:p>
        </p:txBody>
      </p:sp>
      <p:sp>
        <p:nvSpPr>
          <p:cNvPr id="3" name="Content Placeholder 2"/>
          <p:cNvSpPr>
            <a:spLocks noGrp="1"/>
          </p:cNvSpPr>
          <p:nvPr>
            <p:ph sz="quarter" idx="13"/>
          </p:nvPr>
        </p:nvSpPr>
        <p:spPr/>
        <p:txBody>
          <a:bodyPr>
            <a:normAutofit fontScale="77500" lnSpcReduction="20000"/>
          </a:bodyPr>
          <a:lstStyle/>
          <a:p>
            <a:pPr>
              <a:lnSpc>
                <a:spcPct val="110000"/>
              </a:lnSpc>
            </a:pPr>
            <a:r>
              <a:rPr lang="en-US" dirty="0" smtClean="0"/>
              <a:t>Enable options</a:t>
            </a:r>
          </a:p>
          <a:p>
            <a:pPr lvl="1">
              <a:lnSpc>
                <a:spcPct val="110000"/>
              </a:lnSpc>
            </a:pPr>
            <a:r>
              <a:rPr lang="en-US" dirty="0" smtClean="0"/>
              <a:t>Multi-App – PIVotal IDTM, EMV </a:t>
            </a:r>
            <a:r>
              <a:rPr lang="en-US" dirty="0" smtClean="0">
                <a:sym typeface="Symbol"/>
              </a:rPr>
              <a:t> New cards and/or add applications</a:t>
            </a:r>
            <a:endParaRPr lang="en-US" dirty="0" smtClean="0"/>
          </a:p>
          <a:p>
            <a:pPr lvl="1">
              <a:lnSpc>
                <a:spcPct val="110000"/>
              </a:lnSpc>
            </a:pPr>
            <a:r>
              <a:rPr lang="en-US" dirty="0" smtClean="0"/>
              <a:t>Multi-Use – Payments, ID </a:t>
            </a:r>
            <a:r>
              <a:rPr lang="en-US" dirty="0" smtClean="0">
                <a:sym typeface="Symbol"/>
              </a:rPr>
              <a:t> Cross issuer trust</a:t>
            </a:r>
          </a:p>
          <a:p>
            <a:pPr lvl="1">
              <a:lnSpc>
                <a:spcPct val="110000"/>
              </a:lnSpc>
            </a:pPr>
            <a:r>
              <a:rPr lang="en-US" dirty="0" smtClean="0">
                <a:sym typeface="Symbol"/>
              </a:rPr>
              <a:t>Mobile</a:t>
            </a:r>
            <a:endParaRPr lang="en-US" dirty="0" smtClean="0"/>
          </a:p>
          <a:p>
            <a:pPr>
              <a:lnSpc>
                <a:spcPct val="110000"/>
              </a:lnSpc>
            </a:pPr>
            <a:r>
              <a:rPr lang="en-US" dirty="0" smtClean="0"/>
              <a:t>Solution components</a:t>
            </a:r>
          </a:p>
          <a:p>
            <a:pPr lvl="1">
              <a:lnSpc>
                <a:spcPct val="110000"/>
              </a:lnSpc>
            </a:pPr>
            <a:r>
              <a:rPr lang="en-US" dirty="0" smtClean="0"/>
              <a:t>WidePoint partner provides cross issuer trust &amp; provides web widgets &amp; readers (e.g., Intel </a:t>
            </a:r>
            <a:r>
              <a:rPr lang="en-US" dirty="0" err="1" smtClean="0"/>
              <a:t>Ultrabooks</a:t>
            </a:r>
            <a:r>
              <a:rPr lang="en-US" dirty="0" smtClean="0"/>
              <a:t>, smart phones)</a:t>
            </a:r>
          </a:p>
          <a:p>
            <a:pPr lvl="1">
              <a:lnSpc>
                <a:spcPct val="110000"/>
              </a:lnSpc>
            </a:pPr>
            <a:r>
              <a:rPr lang="en-US" dirty="0" smtClean="0"/>
              <a:t>ORC issues credentials &amp; provides cross certification for global trust</a:t>
            </a:r>
          </a:p>
          <a:p>
            <a:pPr lvl="1">
              <a:lnSpc>
                <a:spcPct val="110000"/>
              </a:lnSpc>
            </a:pPr>
            <a:r>
              <a:rPr lang="en-US" dirty="0" smtClean="0"/>
              <a:t>Bell ID issues &amp; manages payment &amp; ID apps on cards &amp; smart phones</a:t>
            </a:r>
          </a:p>
        </p:txBody>
      </p:sp>
    </p:spTree>
    <p:extLst>
      <p:ext uri="{BB962C8B-B14F-4D97-AF65-F5344CB8AC3E}">
        <p14:creationId xmlns:p14="http://schemas.microsoft.com/office/powerpoint/2010/main" val="370139867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46335" y="303229"/>
            <a:ext cx="6902447" cy="576064"/>
          </a:xfrm>
        </p:spPr>
        <p:txBody>
          <a:bodyPr>
            <a:noAutofit/>
          </a:bodyPr>
          <a:lstStyle/>
          <a:p>
            <a:r>
              <a:rPr lang="en-US" sz="3200" dirty="0"/>
              <a:t>Current Markets Fueled by Government Mandate for Increased Assurance Levels</a:t>
            </a:r>
          </a:p>
        </p:txBody>
      </p:sp>
      <p:sp>
        <p:nvSpPr>
          <p:cNvPr id="2" name="Slide Number Placeholder 1"/>
          <p:cNvSpPr>
            <a:spLocks noGrp="1"/>
          </p:cNvSpPr>
          <p:nvPr>
            <p:ph type="sldNum" sz="quarter" idx="12"/>
          </p:nvPr>
        </p:nvSpPr>
        <p:spPr/>
        <p:txBody>
          <a:bodyPr/>
          <a:lstStyle/>
          <a:p>
            <a:fld id="{87081E1F-59EB-4143-97E5-C46A83090417}" type="slidenum">
              <a:rPr lang="en-US" smtClean="0"/>
              <a:pPr/>
              <a:t>17</a:t>
            </a:fld>
            <a:endParaRPr lang="en-US" dirty="0"/>
          </a:p>
        </p:txBody>
      </p:sp>
      <p:pic>
        <p:nvPicPr>
          <p:cNvPr id="6" name="Picture 1029" descr="capitol3"/>
          <p:cNvPicPr>
            <a:picLocks noChangeAspect="1" noChangeArrowheads="1"/>
          </p:cNvPicPr>
          <p:nvPr/>
        </p:nvPicPr>
        <p:blipFill>
          <a:blip r:embed="rId2">
            <a:grayscl/>
          </a:blip>
          <a:srcRect/>
          <a:stretch>
            <a:fillRect/>
          </a:stretch>
        </p:blipFill>
        <p:spPr bwMode="auto">
          <a:xfrm>
            <a:off x="658813" y="3111152"/>
            <a:ext cx="1322387" cy="1676400"/>
          </a:xfrm>
          <a:prstGeom prst="rect">
            <a:avLst/>
          </a:prstGeom>
          <a:noFill/>
          <a:ln w="9525">
            <a:noFill/>
            <a:miter lim="800000"/>
            <a:headEnd/>
            <a:tailEnd/>
          </a:ln>
        </p:spPr>
      </p:pic>
      <p:sp>
        <p:nvSpPr>
          <p:cNvPr id="7" name="Text Box 1031"/>
          <p:cNvSpPr txBox="1">
            <a:spLocks noChangeArrowheads="1"/>
          </p:cNvSpPr>
          <p:nvPr/>
        </p:nvSpPr>
        <p:spPr bwMode="auto">
          <a:xfrm>
            <a:off x="457200" y="3703587"/>
            <a:ext cx="1676400" cy="92333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b="1" dirty="0">
                <a:effectLst>
                  <a:outerShdw blurRad="38100" dist="38100" dir="2700000" algn="tl">
                    <a:srgbClr val="DDDDDD"/>
                  </a:outerShdw>
                </a:effectLst>
              </a:rPr>
              <a:t>Government Mandated</a:t>
            </a:r>
            <a:r>
              <a:rPr lang="en-US" b="1" dirty="0" smtClean="0">
                <a:effectLst>
                  <a:outerShdw blurRad="38100" dist="38100" dir="2700000" algn="tl">
                    <a:srgbClr val="DDDDDD"/>
                  </a:outerShdw>
                </a:effectLst>
              </a:rPr>
              <a:t> Regulations</a:t>
            </a:r>
            <a:endParaRPr lang="en-US" b="1" dirty="0">
              <a:effectLst>
                <a:outerShdw blurRad="38100" dist="38100" dir="2700000" algn="tl">
                  <a:srgbClr val="DDDDDD"/>
                </a:outerShdw>
              </a:effectLst>
            </a:endParaRPr>
          </a:p>
        </p:txBody>
      </p:sp>
      <p:sp>
        <p:nvSpPr>
          <p:cNvPr id="8" name="AutoShape 1037"/>
          <p:cNvSpPr>
            <a:spLocks noChangeArrowheads="1"/>
          </p:cNvSpPr>
          <p:nvPr/>
        </p:nvSpPr>
        <p:spPr bwMode="auto">
          <a:xfrm>
            <a:off x="685800" y="1379106"/>
            <a:ext cx="8077200" cy="1178654"/>
          </a:xfrm>
          <a:prstGeom prst="rightArrow">
            <a:avLst>
              <a:gd name="adj1" fmla="val 68583"/>
              <a:gd name="adj2" fmla="val 134608"/>
            </a:avLst>
          </a:prstGeom>
          <a:solidFill>
            <a:srgbClr val="257AAF"/>
          </a:solidFill>
          <a:ln w="9525">
            <a:solidFill>
              <a:schemeClr val="tx1"/>
            </a:solidFill>
            <a:miter lim="800000"/>
            <a:headEnd/>
            <a:tailEnd/>
          </a:ln>
          <a:effectLst/>
        </p:spPr>
        <p:txBody>
          <a:bodyPr wrap="none" anchor="ctr">
            <a:prstTxWarp prst="textNoShape">
              <a:avLst/>
            </a:prstTxWarp>
          </a:bodyPr>
          <a:lstStyle/>
          <a:p>
            <a:pPr algn="ctr"/>
            <a:r>
              <a:rPr lang="en-US" sz="1800" dirty="0">
                <a:solidFill>
                  <a:srgbClr val="FFFFFF"/>
                </a:solidFill>
              </a:rPr>
              <a:t>Government Security Standards will be Driven Across</a:t>
            </a:r>
          </a:p>
          <a:p>
            <a:pPr algn="ctr"/>
            <a:r>
              <a:rPr lang="en-US" sz="1800" dirty="0">
                <a:solidFill>
                  <a:srgbClr val="FFFFFF"/>
                </a:solidFill>
              </a:rPr>
              <a:t>the Business Continuum</a:t>
            </a:r>
          </a:p>
        </p:txBody>
      </p:sp>
      <p:pic>
        <p:nvPicPr>
          <p:cNvPr id="9" name="Picture 1028" descr="capitol3"/>
          <p:cNvPicPr>
            <a:picLocks noChangeAspect="1" noChangeArrowheads="1"/>
          </p:cNvPicPr>
          <p:nvPr/>
        </p:nvPicPr>
        <p:blipFill>
          <a:blip r:embed="rId2">
            <a:grayscl/>
          </a:blip>
          <a:srcRect/>
          <a:stretch>
            <a:fillRect/>
          </a:stretch>
        </p:blipFill>
        <p:spPr bwMode="auto">
          <a:xfrm>
            <a:off x="2868613" y="3111152"/>
            <a:ext cx="1322387" cy="1676400"/>
          </a:xfrm>
          <a:prstGeom prst="rect">
            <a:avLst/>
          </a:prstGeom>
          <a:noFill/>
          <a:ln w="9525">
            <a:noFill/>
            <a:miter lim="800000"/>
            <a:headEnd/>
            <a:tailEnd/>
          </a:ln>
        </p:spPr>
      </p:pic>
      <p:sp>
        <p:nvSpPr>
          <p:cNvPr id="10" name="Text Box 1032"/>
          <p:cNvSpPr txBox="1">
            <a:spLocks noChangeArrowheads="1"/>
          </p:cNvSpPr>
          <p:nvPr/>
        </p:nvSpPr>
        <p:spPr bwMode="auto">
          <a:xfrm>
            <a:off x="2667000" y="3707259"/>
            <a:ext cx="1600200" cy="915987"/>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b="1" dirty="0">
                <a:effectLst>
                  <a:outerShdw blurRad="38100" dist="38100" dir="2700000" algn="tl">
                    <a:srgbClr val="DDDDDD"/>
                  </a:outerShdw>
                </a:effectLst>
              </a:rPr>
              <a:t>Government Contracting Ecosystem</a:t>
            </a:r>
          </a:p>
        </p:txBody>
      </p:sp>
      <p:sp>
        <p:nvSpPr>
          <p:cNvPr id="11" name="AutoShape 1036"/>
          <p:cNvSpPr>
            <a:spLocks noChangeArrowheads="1"/>
          </p:cNvSpPr>
          <p:nvPr/>
        </p:nvSpPr>
        <p:spPr bwMode="auto">
          <a:xfrm>
            <a:off x="1371600" y="2882552"/>
            <a:ext cx="2133600" cy="533400"/>
          </a:xfrm>
          <a:prstGeom prst="curvedDownArrow">
            <a:avLst>
              <a:gd name="adj1" fmla="val 48704"/>
              <a:gd name="adj2" fmla="val 160000"/>
              <a:gd name="adj3" fmla="val 33333"/>
            </a:avLst>
          </a:prstGeom>
          <a:solidFill>
            <a:srgbClr val="99CCFF"/>
          </a:solidFill>
          <a:ln w="9525">
            <a:solidFill>
              <a:schemeClr val="tx1"/>
            </a:solidFill>
            <a:miter lim="800000"/>
            <a:headEnd/>
            <a:tailEnd/>
          </a:ln>
          <a:effectLst/>
        </p:spPr>
        <p:txBody>
          <a:bodyPr wrap="none" anchor="ctr">
            <a:prstTxWarp prst="textNoShape">
              <a:avLst/>
            </a:prstTxWarp>
          </a:bodyPr>
          <a:lstStyle/>
          <a:p>
            <a:endParaRPr lang="en-US"/>
          </a:p>
        </p:txBody>
      </p:sp>
      <p:sp>
        <p:nvSpPr>
          <p:cNvPr id="12" name="Rectangle 1040"/>
          <p:cNvSpPr>
            <a:spLocks noChangeArrowheads="1"/>
          </p:cNvSpPr>
          <p:nvPr/>
        </p:nvSpPr>
        <p:spPr bwMode="auto">
          <a:xfrm>
            <a:off x="1219200" y="5152677"/>
            <a:ext cx="1447800" cy="1015663"/>
          </a:xfrm>
          <a:prstGeom prst="rect">
            <a:avLst/>
          </a:prstGeom>
          <a:noFill/>
          <a:ln w="9525">
            <a:noFill/>
            <a:miter lim="800000"/>
            <a:headEnd/>
            <a:tailEnd/>
          </a:ln>
          <a:effectLst/>
        </p:spPr>
        <p:txBody>
          <a:bodyPr>
            <a:prstTxWarp prst="textNoShape">
              <a:avLst/>
            </a:prstTxWarp>
            <a:spAutoFit/>
          </a:bodyPr>
          <a:lstStyle/>
          <a:p>
            <a:pPr algn="ctr"/>
            <a:r>
              <a:rPr lang="en-US" sz="1200" b="1" dirty="0"/>
              <a:t>Millions of Users, Servers, Workstations</a:t>
            </a:r>
          </a:p>
          <a:p>
            <a:pPr algn="ctr"/>
            <a:r>
              <a:rPr lang="en-US" sz="1200" b="1" dirty="0"/>
              <a:t>and Handheld Devices</a:t>
            </a:r>
          </a:p>
        </p:txBody>
      </p:sp>
      <p:sp>
        <p:nvSpPr>
          <p:cNvPr id="13" name="AutoShape 1045"/>
          <p:cNvSpPr>
            <a:spLocks/>
          </p:cNvSpPr>
          <p:nvPr/>
        </p:nvSpPr>
        <p:spPr bwMode="auto">
          <a:xfrm rot="16200000">
            <a:off x="2247900" y="3912840"/>
            <a:ext cx="152400" cy="2057400"/>
          </a:xfrm>
          <a:prstGeom prst="leftBrace">
            <a:avLst>
              <a:gd name="adj1" fmla="val 112500"/>
              <a:gd name="adj2" fmla="val 50000"/>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14" name="AutoShape 1043"/>
          <p:cNvSpPr>
            <a:spLocks noChangeArrowheads="1"/>
          </p:cNvSpPr>
          <p:nvPr/>
        </p:nvSpPr>
        <p:spPr bwMode="auto">
          <a:xfrm>
            <a:off x="2743200" y="5170140"/>
            <a:ext cx="976313" cy="485775"/>
          </a:xfrm>
          <a:prstGeom prst="rightArrow">
            <a:avLst>
              <a:gd name="adj1" fmla="val 35296"/>
              <a:gd name="adj2" fmla="val 77778"/>
            </a:avLst>
          </a:prstGeom>
          <a:solidFill>
            <a:srgbClr val="28ACCD"/>
          </a:solidFill>
          <a:ln w="9525">
            <a:solidFill>
              <a:schemeClr val="tx1"/>
            </a:solidFill>
            <a:miter lim="800000"/>
            <a:headEnd/>
            <a:tailEnd/>
          </a:ln>
          <a:effectLst/>
        </p:spPr>
        <p:txBody>
          <a:bodyPr wrap="none" anchor="ctr">
            <a:prstTxWarp prst="textNoShape">
              <a:avLst/>
            </a:prstTxWarp>
          </a:bodyPr>
          <a:lstStyle/>
          <a:p>
            <a:endParaRPr lang="en-US"/>
          </a:p>
        </p:txBody>
      </p:sp>
      <p:pic>
        <p:nvPicPr>
          <p:cNvPr id="15" name="Picture 1027" descr="enterprise"/>
          <p:cNvPicPr>
            <a:picLocks noChangeAspect="1" noChangeArrowheads="1"/>
          </p:cNvPicPr>
          <p:nvPr/>
        </p:nvPicPr>
        <p:blipFill>
          <a:blip r:embed="rId3">
            <a:lum bright="30000" contrast="-50000"/>
            <a:grayscl/>
          </a:blip>
          <a:srcRect/>
          <a:stretch>
            <a:fillRect/>
          </a:stretch>
        </p:blipFill>
        <p:spPr bwMode="auto">
          <a:xfrm>
            <a:off x="4572000" y="3431827"/>
            <a:ext cx="2057400" cy="1355725"/>
          </a:xfrm>
          <a:prstGeom prst="rect">
            <a:avLst/>
          </a:prstGeom>
          <a:noFill/>
          <a:ln w="9525">
            <a:noFill/>
            <a:miter lim="800000"/>
            <a:headEnd/>
            <a:tailEnd/>
          </a:ln>
        </p:spPr>
      </p:pic>
      <p:sp>
        <p:nvSpPr>
          <p:cNvPr id="16" name="Text Box 1033"/>
          <p:cNvSpPr txBox="1">
            <a:spLocks noChangeArrowheads="1"/>
          </p:cNvSpPr>
          <p:nvPr/>
        </p:nvSpPr>
        <p:spPr bwMode="auto">
          <a:xfrm>
            <a:off x="4953000" y="3707259"/>
            <a:ext cx="1524000" cy="1061829"/>
          </a:xfrm>
          <a:prstGeom prst="rect">
            <a:avLst/>
          </a:prstGeom>
          <a:noFill/>
          <a:ln w="9525">
            <a:noFill/>
            <a:miter lim="800000"/>
            <a:headEnd/>
            <a:tailEnd/>
          </a:ln>
          <a:effectLst/>
        </p:spPr>
        <p:txBody>
          <a:bodyPr wrap="square">
            <a:prstTxWarp prst="textNoShape">
              <a:avLst/>
            </a:prstTxWarp>
            <a:spAutoFit/>
          </a:bodyPr>
          <a:lstStyle/>
          <a:p>
            <a:pPr algn="ctr">
              <a:spcBef>
                <a:spcPct val="50000"/>
              </a:spcBef>
            </a:pPr>
            <a:r>
              <a:rPr lang="en-US" b="1" dirty="0">
                <a:effectLst>
                  <a:outerShdw blurRad="38100" dist="38100" dir="2700000" algn="tl">
                    <a:srgbClr val="DDDDDD"/>
                  </a:outerShdw>
                </a:effectLst>
              </a:rPr>
              <a:t>Enterprise Marketplace </a:t>
            </a:r>
          </a:p>
          <a:p>
            <a:pPr>
              <a:spcBef>
                <a:spcPct val="50000"/>
              </a:spcBef>
            </a:pPr>
            <a:endParaRPr lang="en-US" b="1" dirty="0">
              <a:effectLst>
                <a:outerShdw blurRad="38100" dist="38100" dir="2700000" algn="tl">
                  <a:srgbClr val="DDDDDD"/>
                </a:outerShdw>
              </a:effectLst>
            </a:endParaRPr>
          </a:p>
        </p:txBody>
      </p:sp>
      <p:sp>
        <p:nvSpPr>
          <p:cNvPr id="17" name="AutoShape 1039"/>
          <p:cNvSpPr>
            <a:spLocks noChangeArrowheads="1"/>
          </p:cNvSpPr>
          <p:nvPr/>
        </p:nvSpPr>
        <p:spPr bwMode="auto">
          <a:xfrm>
            <a:off x="3695700" y="2882552"/>
            <a:ext cx="2133600" cy="533400"/>
          </a:xfrm>
          <a:prstGeom prst="curvedDownArrow">
            <a:avLst>
              <a:gd name="adj1" fmla="val 48704"/>
              <a:gd name="adj2" fmla="val 160000"/>
              <a:gd name="adj3" fmla="val 33333"/>
            </a:avLst>
          </a:prstGeom>
          <a:solidFill>
            <a:srgbClr val="32D6FF"/>
          </a:solidFill>
          <a:ln w="9525">
            <a:solidFill>
              <a:schemeClr val="tx1"/>
            </a:solidFill>
            <a:miter lim="800000"/>
            <a:headEnd/>
            <a:tailEnd/>
          </a:ln>
          <a:effectLst/>
        </p:spPr>
        <p:txBody>
          <a:bodyPr wrap="none" anchor="ctr">
            <a:prstTxWarp prst="textNoShape">
              <a:avLst/>
            </a:prstTxWarp>
          </a:bodyPr>
          <a:lstStyle/>
          <a:p>
            <a:endParaRPr lang="en-US"/>
          </a:p>
        </p:txBody>
      </p:sp>
      <p:sp>
        <p:nvSpPr>
          <p:cNvPr id="18" name="Rectangle 1041"/>
          <p:cNvSpPr>
            <a:spLocks noChangeArrowheads="1"/>
          </p:cNvSpPr>
          <p:nvPr/>
        </p:nvSpPr>
        <p:spPr bwMode="auto">
          <a:xfrm>
            <a:off x="3733800" y="5154265"/>
            <a:ext cx="1447800" cy="1015663"/>
          </a:xfrm>
          <a:prstGeom prst="rect">
            <a:avLst/>
          </a:prstGeom>
          <a:noFill/>
          <a:ln w="9525">
            <a:noFill/>
            <a:miter lim="800000"/>
            <a:headEnd/>
            <a:tailEnd/>
          </a:ln>
          <a:effectLst/>
        </p:spPr>
        <p:txBody>
          <a:bodyPr>
            <a:prstTxWarp prst="textNoShape">
              <a:avLst/>
            </a:prstTxWarp>
            <a:spAutoFit/>
          </a:bodyPr>
          <a:lstStyle/>
          <a:p>
            <a:pPr algn="ctr"/>
            <a:r>
              <a:rPr lang="en-US" sz="1200" b="1" dirty="0"/>
              <a:t>Tens of Millions of Users, Servers, Workstations</a:t>
            </a:r>
          </a:p>
          <a:p>
            <a:pPr algn="ctr"/>
            <a:r>
              <a:rPr lang="en-US" sz="1200" b="1" dirty="0"/>
              <a:t>and Handheld Devices</a:t>
            </a:r>
          </a:p>
        </p:txBody>
      </p:sp>
      <p:sp>
        <p:nvSpPr>
          <p:cNvPr id="19" name="AutoShape 1046"/>
          <p:cNvSpPr>
            <a:spLocks/>
          </p:cNvSpPr>
          <p:nvPr/>
        </p:nvSpPr>
        <p:spPr bwMode="auto">
          <a:xfrm rot="16200000">
            <a:off x="4533900" y="3912840"/>
            <a:ext cx="152400" cy="2057400"/>
          </a:xfrm>
          <a:prstGeom prst="leftBrace">
            <a:avLst>
              <a:gd name="adj1" fmla="val 112500"/>
              <a:gd name="adj2" fmla="val 50000"/>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20" name="AutoShape 1044"/>
          <p:cNvSpPr>
            <a:spLocks noChangeArrowheads="1"/>
          </p:cNvSpPr>
          <p:nvPr/>
        </p:nvSpPr>
        <p:spPr bwMode="auto">
          <a:xfrm>
            <a:off x="5272088" y="5170140"/>
            <a:ext cx="976312" cy="485775"/>
          </a:xfrm>
          <a:prstGeom prst="rightArrow">
            <a:avLst>
              <a:gd name="adj1" fmla="val 35296"/>
              <a:gd name="adj2" fmla="val 77778"/>
            </a:avLst>
          </a:prstGeom>
          <a:solidFill>
            <a:srgbClr val="2952CD"/>
          </a:solidFill>
          <a:ln w="9525">
            <a:solidFill>
              <a:schemeClr val="tx1"/>
            </a:solidFill>
            <a:miter lim="800000"/>
            <a:headEnd/>
            <a:tailEnd/>
          </a:ln>
          <a:effectLst/>
        </p:spPr>
        <p:txBody>
          <a:bodyPr wrap="none" anchor="ctr">
            <a:prstTxWarp prst="textNoShape">
              <a:avLst/>
            </a:prstTxWarp>
          </a:bodyPr>
          <a:lstStyle/>
          <a:p>
            <a:endParaRPr lang="en-US"/>
          </a:p>
        </p:txBody>
      </p:sp>
      <p:pic>
        <p:nvPicPr>
          <p:cNvPr id="21" name="Picture 1026" descr="globe_europe"/>
          <p:cNvPicPr>
            <a:picLocks noChangeAspect="1" noChangeArrowheads="1"/>
          </p:cNvPicPr>
          <p:nvPr/>
        </p:nvPicPr>
        <p:blipFill>
          <a:blip r:embed="rId4">
            <a:lum bright="40000" contrast="-26000"/>
            <a:grayscl/>
          </a:blip>
          <a:srcRect/>
          <a:stretch>
            <a:fillRect/>
          </a:stretch>
        </p:blipFill>
        <p:spPr bwMode="auto">
          <a:xfrm>
            <a:off x="7221538" y="3384202"/>
            <a:ext cx="1465262" cy="1479550"/>
          </a:xfrm>
          <a:prstGeom prst="rect">
            <a:avLst/>
          </a:prstGeom>
          <a:noFill/>
          <a:ln w="9525">
            <a:noFill/>
            <a:miter lim="800000"/>
            <a:headEnd/>
            <a:tailEnd/>
          </a:ln>
        </p:spPr>
      </p:pic>
      <p:sp>
        <p:nvSpPr>
          <p:cNvPr id="22" name="Text Box 1034"/>
          <p:cNvSpPr txBox="1">
            <a:spLocks noChangeArrowheads="1"/>
          </p:cNvSpPr>
          <p:nvPr/>
        </p:nvSpPr>
        <p:spPr bwMode="auto">
          <a:xfrm>
            <a:off x="7162800" y="3569940"/>
            <a:ext cx="1600200" cy="923330"/>
          </a:xfrm>
          <a:prstGeom prst="rect">
            <a:avLst/>
          </a:prstGeom>
          <a:noFill/>
          <a:ln w="9525">
            <a:noFill/>
            <a:miter lim="800000"/>
            <a:headEnd/>
            <a:tailEnd/>
          </a:ln>
          <a:effectLst/>
        </p:spPr>
        <p:txBody>
          <a:bodyPr wrap="square">
            <a:prstTxWarp prst="textNoShape">
              <a:avLst/>
            </a:prstTxWarp>
            <a:spAutoFit/>
          </a:bodyPr>
          <a:lstStyle/>
          <a:p>
            <a:pPr algn="ctr">
              <a:spcBef>
                <a:spcPct val="50000"/>
              </a:spcBef>
            </a:pPr>
            <a:r>
              <a:rPr lang="en-US" b="1" dirty="0">
                <a:effectLst>
                  <a:outerShdw blurRad="38100" dist="38100" dir="2700000" algn="tl">
                    <a:srgbClr val="DDDDDD"/>
                  </a:outerShdw>
                </a:effectLst>
              </a:rPr>
              <a:t>End User Applications Mass Markets</a:t>
            </a:r>
          </a:p>
        </p:txBody>
      </p:sp>
      <p:sp>
        <p:nvSpPr>
          <p:cNvPr id="23" name="AutoShape 1038"/>
          <p:cNvSpPr>
            <a:spLocks noChangeArrowheads="1"/>
          </p:cNvSpPr>
          <p:nvPr/>
        </p:nvSpPr>
        <p:spPr bwMode="auto">
          <a:xfrm>
            <a:off x="5943600" y="2882552"/>
            <a:ext cx="2133600" cy="533400"/>
          </a:xfrm>
          <a:prstGeom prst="curvedDownArrow">
            <a:avLst>
              <a:gd name="adj1" fmla="val 48704"/>
              <a:gd name="adj2" fmla="val 160000"/>
              <a:gd name="adj3" fmla="val 33333"/>
            </a:avLst>
          </a:prstGeom>
          <a:solidFill>
            <a:srgbClr val="3366FF"/>
          </a:solidFill>
          <a:ln w="9525">
            <a:solidFill>
              <a:schemeClr val="tx1"/>
            </a:solidFill>
            <a:miter lim="800000"/>
            <a:headEnd/>
            <a:tailEnd/>
          </a:ln>
          <a:effectLst/>
        </p:spPr>
        <p:txBody>
          <a:bodyPr wrap="none" anchor="ctr">
            <a:prstTxWarp prst="textNoShape">
              <a:avLst/>
            </a:prstTxWarp>
          </a:bodyPr>
          <a:lstStyle/>
          <a:p>
            <a:endParaRPr lang="en-US"/>
          </a:p>
        </p:txBody>
      </p:sp>
      <p:sp>
        <p:nvSpPr>
          <p:cNvPr id="24" name="Rectangle 1042"/>
          <p:cNvSpPr>
            <a:spLocks noChangeArrowheads="1"/>
          </p:cNvSpPr>
          <p:nvPr/>
        </p:nvSpPr>
        <p:spPr bwMode="auto">
          <a:xfrm>
            <a:off x="6302375" y="5170140"/>
            <a:ext cx="1622425" cy="830997"/>
          </a:xfrm>
          <a:prstGeom prst="rect">
            <a:avLst/>
          </a:prstGeom>
          <a:noFill/>
          <a:ln w="9525">
            <a:noFill/>
            <a:miter lim="800000"/>
            <a:headEnd/>
            <a:tailEnd/>
          </a:ln>
          <a:effectLst/>
        </p:spPr>
        <p:txBody>
          <a:bodyPr>
            <a:prstTxWarp prst="textNoShape">
              <a:avLst/>
            </a:prstTxWarp>
            <a:spAutoFit/>
          </a:bodyPr>
          <a:lstStyle/>
          <a:p>
            <a:pPr algn="ctr"/>
            <a:r>
              <a:rPr lang="en-US" sz="1200" b="1" dirty="0" smtClean="0"/>
              <a:t>Global interoperability &amp;</a:t>
            </a:r>
            <a:endParaRPr lang="en-US" sz="1200" b="1" dirty="0"/>
          </a:p>
          <a:p>
            <a:pPr algn="ctr"/>
            <a:r>
              <a:rPr lang="en-US" sz="1200" b="1" dirty="0"/>
              <a:t>Unlimited Computer Resources</a:t>
            </a:r>
          </a:p>
        </p:txBody>
      </p:sp>
      <p:sp>
        <p:nvSpPr>
          <p:cNvPr id="25" name="AutoShape 1047"/>
          <p:cNvSpPr>
            <a:spLocks/>
          </p:cNvSpPr>
          <p:nvPr/>
        </p:nvSpPr>
        <p:spPr bwMode="auto">
          <a:xfrm rot="16200000">
            <a:off x="6819900" y="3912840"/>
            <a:ext cx="152400" cy="2057400"/>
          </a:xfrm>
          <a:prstGeom prst="leftBrace">
            <a:avLst>
              <a:gd name="adj1" fmla="val 112500"/>
              <a:gd name="adj2" fmla="val 50000"/>
            </a:avLst>
          </a:prstGeom>
          <a:noFill/>
          <a:ln w="9525">
            <a:solidFill>
              <a:schemeClr val="tx1"/>
            </a:solidFill>
            <a:round/>
            <a:headEnd/>
            <a:tailEnd/>
          </a:ln>
          <a:effectLst/>
        </p:spPr>
        <p:txBody>
          <a:bodyPr wrap="none" anchor="ctr">
            <a:prstTxWarp prst="textNoShape">
              <a:avLst/>
            </a:prstTxWarp>
          </a:bodyPr>
          <a:lstStyle/>
          <a:p>
            <a:endParaRPr lang="en-US"/>
          </a:p>
        </p:txBody>
      </p:sp>
    </p:spTree>
    <p:extLst>
      <p:ext uri="{BB962C8B-B14F-4D97-AF65-F5344CB8AC3E}">
        <p14:creationId xmlns:p14="http://schemas.microsoft.com/office/powerpoint/2010/main" val="2970655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0" nodeType="afterEffect">
                                  <p:stCondLst>
                                    <p:cond delay="30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0-#ppt_w/2"/>
                                          </p:val>
                                        </p:tav>
                                        <p:tav tm="100000">
                                          <p:val>
                                            <p:strVal val="#ppt_x"/>
                                          </p:val>
                                        </p:tav>
                                      </p:tavLst>
                                    </p:anim>
                                    <p:anim calcmode="lin" valueType="num">
                                      <p:cBhvr additive="base">
                                        <p:cTn id="8" dur="2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p:txBody>
          <a:bodyPr/>
          <a:lstStyle/>
          <a:p>
            <a:r>
              <a:rPr lang="en-US" b="1" dirty="0"/>
              <a:t>Current U.S. &amp; U.S. Trading </a:t>
            </a:r>
            <a:r>
              <a:rPr lang="en-US" b="1" dirty="0" smtClean="0"/>
              <a:t>Partners</a:t>
            </a:r>
            <a:endParaRPr lang="en-US" b="1" dirty="0"/>
          </a:p>
        </p:txBody>
      </p:sp>
      <p:sp>
        <p:nvSpPr>
          <p:cNvPr id="2" name="Title 1"/>
          <p:cNvSpPr>
            <a:spLocks noGrp="1"/>
          </p:cNvSpPr>
          <p:nvPr>
            <p:ph type="title"/>
          </p:nvPr>
        </p:nvSpPr>
        <p:spPr>
          <a:xfrm>
            <a:off x="446335" y="334978"/>
            <a:ext cx="6902447" cy="576064"/>
          </a:xfrm>
        </p:spPr>
        <p:txBody>
          <a:bodyPr/>
          <a:lstStyle/>
          <a:p>
            <a:r>
              <a:rPr lang="en-US" dirty="0" smtClean="0"/>
              <a:t>Market Opportunity</a:t>
            </a:r>
            <a:endParaRPr lang="en-US" dirty="0"/>
          </a:p>
        </p:txBody>
      </p:sp>
      <p:graphicFrame>
        <p:nvGraphicFramePr>
          <p:cNvPr id="12" name="Table 11"/>
          <p:cNvGraphicFramePr>
            <a:graphicFrameLocks noGrp="1"/>
          </p:cNvGraphicFramePr>
          <p:nvPr>
            <p:extLst>
              <p:ext uri="{D42A27DB-BD31-4B8C-83A1-F6EECF244321}">
                <p14:modId xmlns:p14="http://schemas.microsoft.com/office/powerpoint/2010/main" val="2829601165"/>
              </p:ext>
            </p:extLst>
          </p:nvPr>
        </p:nvGraphicFramePr>
        <p:xfrm>
          <a:off x="609600" y="1832187"/>
          <a:ext cx="8115300" cy="3322320"/>
        </p:xfrm>
        <a:graphic>
          <a:graphicData uri="http://schemas.openxmlformats.org/drawingml/2006/table">
            <a:tbl>
              <a:tblPr firstRow="1" bandRow="1">
                <a:tableStyleId>{5C22544A-7EE6-4342-B048-85BDC9FD1C3A}</a:tableStyleId>
              </a:tblPr>
              <a:tblGrid>
                <a:gridCol w="2667000"/>
                <a:gridCol w="1981200"/>
                <a:gridCol w="3467100"/>
              </a:tblGrid>
              <a:tr h="284163">
                <a:tc>
                  <a:txBody>
                    <a:bodyPr/>
                    <a:lstStyle/>
                    <a:p>
                      <a:pPr algn="ctr"/>
                      <a:r>
                        <a:rPr lang="en-US" sz="1600" b="1" dirty="0" smtClean="0">
                          <a:solidFill>
                            <a:srgbClr val="FFFFFF"/>
                          </a:solidFill>
                        </a:rPr>
                        <a:t>Program</a:t>
                      </a:r>
                      <a:endParaRPr lang="en-US" sz="1600" b="1" dirty="0">
                        <a:solidFill>
                          <a:srgbClr val="FFFFFF"/>
                        </a:solidFill>
                      </a:endParaRPr>
                    </a:p>
                  </a:txBody>
                  <a:tcPr/>
                </a:tc>
                <a:tc>
                  <a:txBody>
                    <a:bodyPr/>
                    <a:lstStyle/>
                    <a:p>
                      <a:pPr algn="ctr"/>
                      <a:r>
                        <a:rPr lang="en-US" sz="1600" b="1" dirty="0" smtClean="0">
                          <a:solidFill>
                            <a:srgbClr val="FFFFFF"/>
                          </a:solidFill>
                        </a:rPr>
                        <a:t>Current Users</a:t>
                      </a:r>
                      <a:endParaRPr lang="en-US" sz="1600" b="1" dirty="0">
                        <a:solidFill>
                          <a:srgbClr val="FFFFFF"/>
                        </a:solidFill>
                      </a:endParaRPr>
                    </a:p>
                  </a:txBody>
                  <a:tcPr/>
                </a:tc>
                <a:tc>
                  <a:txBody>
                    <a:bodyPr/>
                    <a:lstStyle/>
                    <a:p>
                      <a:pPr algn="ctr"/>
                      <a:r>
                        <a:rPr lang="en-US" sz="1600" b="1" dirty="0" smtClean="0">
                          <a:solidFill>
                            <a:srgbClr val="FFFFFF"/>
                          </a:solidFill>
                        </a:rPr>
                        <a:t>Potential User</a:t>
                      </a:r>
                      <a:r>
                        <a:rPr lang="en-US" sz="1600" b="1" baseline="0" dirty="0" smtClean="0">
                          <a:solidFill>
                            <a:srgbClr val="FFFFFF"/>
                          </a:solidFill>
                        </a:rPr>
                        <a:t> Community</a:t>
                      </a:r>
                      <a:endParaRPr lang="en-US" sz="1600" b="1" dirty="0">
                        <a:solidFill>
                          <a:srgbClr val="FFFFFF"/>
                        </a:solidFill>
                      </a:endParaRPr>
                    </a:p>
                  </a:txBody>
                  <a:tcPr/>
                </a:tc>
              </a:tr>
              <a:tr h="284163">
                <a:tc>
                  <a:txBody>
                    <a:bodyPr/>
                    <a:lstStyle/>
                    <a:p>
                      <a:r>
                        <a:rPr lang="en-US" sz="1600" b="0" kern="0" dirty="0" smtClean="0">
                          <a:ea typeface="ＭＳ Ｐゴシック" charset="-128"/>
                        </a:rPr>
                        <a:t>TWIC</a:t>
                      </a:r>
                      <a:r>
                        <a:rPr lang="en-US" sz="1600" b="0" dirty="0" smtClean="0"/>
                        <a:t>/ TTAC</a:t>
                      </a:r>
                      <a:endParaRPr lang="en-US" sz="1600" b="0" dirty="0"/>
                    </a:p>
                  </a:txBody>
                  <a:tcPr/>
                </a:tc>
                <a:tc>
                  <a:txBody>
                    <a:bodyPr/>
                    <a:lstStyle/>
                    <a:p>
                      <a:pPr algn="ctr"/>
                      <a:r>
                        <a:rPr lang="en-US" sz="1600" b="0" dirty="0" smtClean="0"/>
                        <a:t>2.5M</a:t>
                      </a:r>
                      <a:endParaRPr lang="en-US" sz="1600" b="0" dirty="0"/>
                    </a:p>
                  </a:txBody>
                  <a:tcPr/>
                </a:tc>
                <a:tc>
                  <a:txBody>
                    <a:bodyPr/>
                    <a:lstStyle/>
                    <a:p>
                      <a:r>
                        <a:rPr lang="en-US" sz="1600" b="0" dirty="0" smtClean="0"/>
                        <a:t>40 Million DHS</a:t>
                      </a:r>
                      <a:endParaRPr lang="en-US" sz="1600" b="0" dirty="0"/>
                    </a:p>
                  </a:txBody>
                  <a:tcPr/>
                </a:tc>
              </a:tr>
              <a:tr h="284163">
                <a:tc>
                  <a:txBody>
                    <a:bodyPr/>
                    <a:lstStyle/>
                    <a:p>
                      <a:r>
                        <a:rPr lang="en-US" sz="1600" b="0" dirty="0" smtClean="0"/>
                        <a:t>ECA/ </a:t>
                      </a:r>
                      <a:r>
                        <a:rPr lang="en-US" sz="1600" b="0" dirty="0" err="1" smtClean="0"/>
                        <a:t>FiXs</a:t>
                      </a:r>
                      <a:r>
                        <a:rPr lang="en-US" sz="1600" b="0" dirty="0" smtClean="0"/>
                        <a:t>/ ACES/ NFI PIV-I</a:t>
                      </a:r>
                    </a:p>
                  </a:txBody>
                  <a:tcPr/>
                </a:tc>
                <a:tc>
                  <a:txBody>
                    <a:bodyPr/>
                    <a:lstStyle/>
                    <a:p>
                      <a:pPr algn="ctr"/>
                      <a:r>
                        <a:rPr lang="en-US" sz="1600" b="0" dirty="0" smtClean="0"/>
                        <a:t>250K</a:t>
                      </a:r>
                      <a:endParaRPr lang="en-US" sz="1600" b="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0" dirty="0" smtClean="0"/>
                        <a:t>3+ Million Contractor</a:t>
                      </a:r>
                    </a:p>
                    <a:p>
                      <a:pPr marL="0" marR="0" indent="0" algn="l" defTabSz="457200" rtl="0" eaLnBrk="1" fontAlgn="auto" latinLnBrk="0" hangingPunct="1">
                        <a:lnSpc>
                          <a:spcPct val="100000"/>
                        </a:lnSpc>
                        <a:spcBef>
                          <a:spcPts val="0"/>
                        </a:spcBef>
                        <a:spcAft>
                          <a:spcPts val="0"/>
                        </a:spcAft>
                        <a:buClrTx/>
                        <a:buSzTx/>
                        <a:buFontTx/>
                        <a:buNone/>
                        <a:tabLst/>
                        <a:defRPr/>
                      </a:pPr>
                      <a:r>
                        <a:rPr lang="en-US" sz="1600" b="0" dirty="0" smtClean="0"/>
                        <a:t>2+ Million Foreign</a:t>
                      </a:r>
                      <a:r>
                        <a:rPr lang="en-US" sz="1600" b="0" baseline="0" dirty="0" smtClean="0"/>
                        <a:t> Trading Partners</a:t>
                      </a:r>
                      <a:endParaRPr lang="en-US" sz="1600" b="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600" b="0" dirty="0" smtClean="0"/>
                        <a:t>40+ Million Dependent/ Veterans</a:t>
                      </a:r>
                    </a:p>
                  </a:txBody>
                  <a:tcPr/>
                </a:tc>
              </a:tr>
              <a:tr h="284163">
                <a:tc>
                  <a:txBody>
                    <a:bodyPr/>
                    <a:lstStyle/>
                    <a:p>
                      <a:r>
                        <a:rPr lang="en-US" sz="1600" b="0" dirty="0" smtClean="0"/>
                        <a:t>Device IDs</a:t>
                      </a:r>
                      <a:endParaRPr lang="en-US" sz="1600" b="0" dirty="0"/>
                    </a:p>
                  </a:txBody>
                  <a:tcPr/>
                </a:tc>
                <a:tc>
                  <a:txBody>
                    <a:bodyPr/>
                    <a:lstStyle/>
                    <a:p>
                      <a:pPr algn="ctr"/>
                      <a:r>
                        <a:rPr lang="en-US" sz="1600" b="0" dirty="0" smtClean="0"/>
                        <a:t>12K</a:t>
                      </a:r>
                      <a:endParaRPr lang="en-US" sz="1600" b="0" dirty="0"/>
                    </a:p>
                  </a:txBody>
                  <a:tcPr/>
                </a:tc>
                <a:tc>
                  <a:txBody>
                    <a:bodyPr/>
                    <a:lstStyle/>
                    <a:p>
                      <a:r>
                        <a:rPr lang="en-US" sz="1600" b="0" baseline="0" dirty="0" smtClean="0"/>
                        <a:t>25 Million DISA</a:t>
                      </a:r>
                      <a:endParaRPr lang="en-US" sz="1600" b="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600" b="0" dirty="0" smtClean="0"/>
                        <a:t>100+ Million Commercial</a:t>
                      </a:r>
                    </a:p>
                  </a:txBody>
                  <a:tcPr/>
                </a:tc>
              </a:tr>
              <a:tr h="284163">
                <a:tc>
                  <a:txBody>
                    <a:bodyPr/>
                    <a:lstStyle/>
                    <a:p>
                      <a:r>
                        <a:rPr lang="en-US" sz="1600" b="0" dirty="0" smtClean="0"/>
                        <a:t>Public Safety</a:t>
                      </a:r>
                      <a:endParaRPr lang="en-US" sz="1600" b="0" dirty="0"/>
                    </a:p>
                  </a:txBody>
                  <a:tcPr/>
                </a:tc>
                <a:tc>
                  <a:txBody>
                    <a:bodyPr/>
                    <a:lstStyle/>
                    <a:p>
                      <a:pPr algn="ctr"/>
                      <a:r>
                        <a:rPr lang="en-US" sz="1600" b="0" dirty="0" smtClean="0"/>
                        <a:t>7K</a:t>
                      </a:r>
                      <a:endParaRPr lang="en-US" sz="1600" b="0" dirty="0"/>
                    </a:p>
                  </a:txBody>
                  <a:tcPr/>
                </a:tc>
                <a:tc>
                  <a:txBody>
                    <a:bodyPr/>
                    <a:lstStyle/>
                    <a:p>
                      <a:r>
                        <a:rPr lang="en-US" sz="1600" b="0" baseline="0" dirty="0" smtClean="0"/>
                        <a:t>25 Million APCO</a:t>
                      </a:r>
                      <a:endParaRPr lang="en-US" sz="1600" b="0" dirty="0"/>
                    </a:p>
                  </a:txBody>
                  <a:tcPr/>
                </a:tc>
              </a:tr>
              <a:tr h="28416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0" dirty="0" smtClean="0"/>
                        <a:t>Health Care</a:t>
                      </a:r>
                    </a:p>
                  </a:txBody>
                  <a:tcPr/>
                </a:tc>
                <a:tc>
                  <a:txBody>
                    <a:bodyPr/>
                    <a:lstStyle/>
                    <a:p>
                      <a:pPr algn="ctr"/>
                      <a:r>
                        <a:rPr lang="en-US" sz="1600" b="0" dirty="0" smtClean="0"/>
                        <a:t>2K</a:t>
                      </a:r>
                      <a:endParaRPr lang="en-US" sz="1600" b="0" dirty="0"/>
                    </a:p>
                  </a:txBody>
                  <a:tcPr/>
                </a:tc>
                <a:tc>
                  <a:txBody>
                    <a:bodyPr/>
                    <a:lstStyle/>
                    <a:p>
                      <a:r>
                        <a:rPr lang="en-US" sz="1600" b="0" dirty="0" smtClean="0"/>
                        <a:t>60 Million Medicare/</a:t>
                      </a:r>
                      <a:r>
                        <a:rPr lang="en-US" sz="1600" b="0" baseline="0" dirty="0" smtClean="0"/>
                        <a:t> Medicaid</a:t>
                      </a:r>
                      <a:endParaRPr lang="en-US" sz="1600" b="0" dirty="0"/>
                    </a:p>
                  </a:txBody>
                  <a:tcPr/>
                </a:tc>
              </a:tr>
              <a:tr h="284163">
                <a:tc>
                  <a:txBody>
                    <a:bodyPr/>
                    <a:lstStyle/>
                    <a:p>
                      <a:r>
                        <a:rPr lang="en-US" sz="1600" b="0" dirty="0" smtClean="0"/>
                        <a:t>E-</a:t>
                      </a:r>
                      <a:r>
                        <a:rPr lang="en-US" sz="1600" b="0" baseline="0" dirty="0" smtClean="0"/>
                        <a:t>Citizen/ Financial Institution [Social Network]</a:t>
                      </a:r>
                      <a:endParaRPr lang="en-US" sz="1600" b="0" dirty="0"/>
                    </a:p>
                  </a:txBody>
                  <a:tcPr/>
                </a:tc>
                <a:tc>
                  <a:txBody>
                    <a:bodyPr/>
                    <a:lstStyle/>
                    <a:p>
                      <a:pPr algn="ctr"/>
                      <a:r>
                        <a:rPr lang="en-US" sz="1600" b="0" dirty="0" smtClean="0"/>
                        <a:t>250K</a:t>
                      </a:r>
                      <a:endParaRPr lang="en-US" sz="1600" b="0" dirty="0"/>
                    </a:p>
                  </a:txBody>
                  <a:tcPr/>
                </a:tc>
                <a:tc>
                  <a:txBody>
                    <a:bodyPr/>
                    <a:lstStyle/>
                    <a:p>
                      <a:r>
                        <a:rPr lang="en-US" sz="1600" b="0" dirty="0" smtClean="0"/>
                        <a:t>100+ Million</a:t>
                      </a:r>
                      <a:endParaRPr lang="en-US" sz="1600" b="0" dirty="0"/>
                    </a:p>
                  </a:txBody>
                  <a:tcPr/>
                </a:tc>
              </a:tr>
            </a:tbl>
          </a:graphicData>
        </a:graphic>
      </p:graphicFrame>
      <p:sp>
        <p:nvSpPr>
          <p:cNvPr id="7" name="AutoShape 1031"/>
          <p:cNvSpPr>
            <a:spLocks noChangeArrowheads="1"/>
          </p:cNvSpPr>
          <p:nvPr/>
        </p:nvSpPr>
        <p:spPr bwMode="auto">
          <a:xfrm>
            <a:off x="1466850" y="5567660"/>
            <a:ext cx="6400800" cy="685800"/>
          </a:xfrm>
          <a:prstGeom prst="roundRect">
            <a:avLst>
              <a:gd name="adj" fmla="val 0"/>
            </a:avLst>
          </a:prstGeom>
          <a:solidFill>
            <a:srgbClr val="257AAF"/>
          </a:solidFill>
          <a:ln w="9525">
            <a:noFill/>
            <a:round/>
            <a:headEnd/>
            <a:tailEnd/>
          </a:ln>
        </p:spPr>
        <p:txBody>
          <a:bodyPr anchor="ctr">
            <a:prstTxWarp prst="textNoShape">
              <a:avLst/>
            </a:prstTxWarp>
          </a:bodyPr>
          <a:lstStyle/>
          <a:p>
            <a:pPr algn="ctr" eaLnBrk="0" hangingPunct="0"/>
            <a:r>
              <a:rPr lang="en-US" i="1" dirty="0">
                <a:solidFill>
                  <a:schemeClr val="bg1"/>
                </a:solidFill>
                <a:ea typeface="ＭＳ Ｐゴシック" pitchFamily="-65" charset="-128"/>
                <a:cs typeface="ＭＳ Ｐゴシック" pitchFamily="-65" charset="-128"/>
              </a:rPr>
              <a:t>Evaluating Non-US Markets</a:t>
            </a:r>
          </a:p>
        </p:txBody>
      </p:sp>
      <p:sp>
        <p:nvSpPr>
          <p:cNvPr id="8" name="Slide Number Placeholder 1"/>
          <p:cNvSpPr>
            <a:spLocks noGrp="1"/>
          </p:cNvSpPr>
          <p:nvPr>
            <p:ph type="sldNum" sz="quarter" idx="12"/>
          </p:nvPr>
        </p:nvSpPr>
        <p:spPr>
          <a:xfrm>
            <a:off x="6553200" y="6434098"/>
            <a:ext cx="2133600" cy="365125"/>
          </a:xfrm>
        </p:spPr>
        <p:txBody>
          <a:bodyPr/>
          <a:lstStyle/>
          <a:p>
            <a:pPr algn="r"/>
            <a:fld id="{87081E1F-59EB-4143-97E5-C46A83090417}" type="slidenum">
              <a:rPr lang="en-US" smtClean="0"/>
              <a:pPr algn="r"/>
              <a:t>18</a:t>
            </a:fld>
            <a:endParaRPr lang="en-US" dirty="0"/>
          </a:p>
        </p:txBody>
      </p:sp>
    </p:spTree>
    <p:extLst>
      <p:ext uri="{BB962C8B-B14F-4D97-AF65-F5344CB8AC3E}">
        <p14:creationId xmlns:p14="http://schemas.microsoft.com/office/powerpoint/2010/main" val="180167483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p:cNvSpPr>
            <a:spLocks noGrp="1"/>
          </p:cNvSpPr>
          <p:nvPr>
            <p:ph type="body" idx="1"/>
          </p:nvPr>
        </p:nvSpPr>
        <p:spPr/>
        <p:txBody>
          <a:bodyPr/>
          <a:lstStyle/>
          <a:p>
            <a:r>
              <a:rPr lang="en-US" dirty="0" smtClean="0"/>
              <a:t>Edward Hagans, Senior Director</a:t>
            </a:r>
            <a:endParaRPr lang="en-US" dirty="0"/>
          </a:p>
        </p:txBody>
      </p:sp>
      <p:sp>
        <p:nvSpPr>
          <p:cNvPr id="19" name="Title 18"/>
          <p:cNvSpPr>
            <a:spLocks noGrp="1"/>
          </p:cNvSpPr>
          <p:nvPr>
            <p:ph type="title"/>
          </p:nvPr>
        </p:nvSpPr>
        <p:spPr/>
        <p:txBody>
          <a:bodyPr anchor="b" anchorCtr="0">
            <a:normAutofit fontScale="90000"/>
          </a:bodyPr>
          <a:lstStyle/>
          <a:p>
            <a:pPr>
              <a:lnSpc>
                <a:spcPct val="100000"/>
              </a:lnSpc>
            </a:pPr>
            <a:r>
              <a:rPr lang="en-US" dirty="0" smtClean="0"/>
              <a:t>WidePoint/LG Partnership</a:t>
            </a:r>
            <a:endParaRPr lang="en-US" dirty="0"/>
          </a:p>
        </p:txBody>
      </p:sp>
      <p:sp>
        <p:nvSpPr>
          <p:cNvPr id="3" name="Text Placeholder 4"/>
          <p:cNvSpPr txBox="1">
            <a:spLocks/>
          </p:cNvSpPr>
          <p:nvPr/>
        </p:nvSpPr>
        <p:spPr>
          <a:xfrm>
            <a:off x="3696131" y="5607685"/>
            <a:ext cx="4848477" cy="943777"/>
          </a:xfrm>
          <a:prstGeom prst="rect">
            <a:avLst/>
          </a:prstGeom>
        </p:spPr>
        <p:txBody>
          <a:bodyPr anchor="b" anchorCtr="0"/>
          <a:lstStyle>
            <a:lvl1pPr marL="0" indent="0" algn="l" defTabSz="457200" rtl="0" eaLnBrk="1" latinLnBrk="0" hangingPunct="1">
              <a:spcBef>
                <a:spcPct val="20000"/>
              </a:spcBef>
              <a:buFont typeface="Arial"/>
              <a:buNone/>
              <a:defRPr sz="2000" kern="1200">
                <a:solidFill>
                  <a:srgbClr val="EB2227"/>
                </a:solidFill>
                <a:latin typeface="+mn-lt"/>
                <a:ea typeface="+mn-ea"/>
                <a:cs typeface="+mn-cs"/>
              </a:defRPr>
            </a:lvl1pPr>
            <a:lvl2pPr marL="457200" indent="0" algn="l" defTabSz="457200" rtl="0" eaLnBrk="1" latinLnBrk="0" hangingPunct="1">
              <a:spcBef>
                <a:spcPct val="20000"/>
              </a:spcBef>
              <a:buFont typeface="Arial"/>
              <a:buNone/>
              <a:defRPr sz="1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6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14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14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14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solidFill>
                <a:latin typeface="+mn-lt"/>
                <a:ea typeface="+mn-ea"/>
                <a:cs typeface="+mn-cs"/>
              </a:defRPr>
            </a:lvl9pPr>
          </a:lstStyle>
          <a:p>
            <a:pPr algn="r"/>
            <a:endParaRPr lang="en-US" dirty="0" smtClean="0">
              <a:solidFill>
                <a:srgbClr val="000000"/>
              </a:solidFill>
            </a:endParaRPr>
          </a:p>
        </p:txBody>
      </p:sp>
    </p:spTree>
    <p:extLst>
      <p:ext uri="{BB962C8B-B14F-4D97-AF65-F5344CB8AC3E}">
        <p14:creationId xmlns:p14="http://schemas.microsoft.com/office/powerpoint/2010/main" val="216947149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2"/>
          <p:cNvSpPr>
            <a:spLocks noGrp="1"/>
          </p:cNvSpPr>
          <p:nvPr>
            <p:ph type="sldNum" sz="quarter" idx="12"/>
          </p:nvPr>
        </p:nvSpPr>
        <p:spPr/>
        <p:txBody>
          <a:bodyPr/>
          <a:lstStyle/>
          <a:p>
            <a:fld id="{87081E1F-59EB-4143-97E5-C46A83090417}" type="slidenum">
              <a:rPr lang="en-US" smtClean="0"/>
              <a:pPr/>
              <a:t>2</a:t>
            </a:fld>
            <a:endParaRPr lang="en-US" dirty="0"/>
          </a:p>
        </p:txBody>
      </p:sp>
      <p:sp>
        <p:nvSpPr>
          <p:cNvPr id="2" name="Title 1"/>
          <p:cNvSpPr>
            <a:spLocks noGrp="1"/>
          </p:cNvSpPr>
          <p:nvPr>
            <p:ph type="title"/>
          </p:nvPr>
        </p:nvSpPr>
        <p:spPr/>
        <p:txBody>
          <a:bodyPr/>
          <a:lstStyle/>
          <a:p>
            <a:r>
              <a:rPr lang="en-US" smtClean="0"/>
              <a:t>Agenda</a:t>
            </a:r>
            <a:endParaRPr lang="en-US" dirty="0" smtClean="0"/>
          </a:p>
        </p:txBody>
      </p:sp>
      <p:sp>
        <p:nvSpPr>
          <p:cNvPr id="11" name="Content Placeholder 10"/>
          <p:cNvSpPr>
            <a:spLocks noGrp="1"/>
          </p:cNvSpPr>
          <p:nvPr>
            <p:ph sz="quarter" idx="13"/>
          </p:nvPr>
        </p:nvSpPr>
        <p:spPr/>
        <p:txBody>
          <a:bodyPr>
            <a:normAutofit fontScale="92500" lnSpcReduction="10000"/>
          </a:bodyPr>
          <a:lstStyle/>
          <a:p>
            <a:r>
              <a:rPr lang="en-US" dirty="0" smtClean="0"/>
              <a:t>Introductions</a:t>
            </a:r>
          </a:p>
          <a:p>
            <a:r>
              <a:rPr lang="en-US" dirty="0" smtClean="0"/>
              <a:t>WidePoint Overview</a:t>
            </a:r>
          </a:p>
          <a:p>
            <a:r>
              <a:rPr lang="en-US" dirty="0" smtClean="0"/>
              <a:t>Partnership Opportunities</a:t>
            </a:r>
          </a:p>
          <a:p>
            <a:r>
              <a:rPr lang="en-US" dirty="0" smtClean="0"/>
              <a:t>WidePoint Cybersecurity</a:t>
            </a:r>
          </a:p>
          <a:p>
            <a:r>
              <a:rPr lang="en-US" dirty="0" smtClean="0"/>
              <a:t>WidePoint Managed Mobility Services</a:t>
            </a:r>
          </a:p>
          <a:p>
            <a:r>
              <a:rPr lang="en-US" dirty="0" smtClean="0"/>
              <a:t>Why Partner with WidePoint</a:t>
            </a:r>
          </a:p>
          <a:p>
            <a:r>
              <a:rPr lang="en-US" dirty="0" smtClean="0"/>
              <a:t>Demonstration</a:t>
            </a:r>
          </a:p>
          <a:p>
            <a:r>
              <a:rPr lang="en-US" dirty="0" smtClean="0"/>
              <a:t>Q&amp;A</a:t>
            </a:r>
          </a:p>
          <a:p>
            <a:r>
              <a:rPr lang="en-US" dirty="0" smtClean="0"/>
              <a:t>Next Steps</a:t>
            </a:r>
            <a:endParaRPr lang="en-US" dirty="0"/>
          </a:p>
        </p:txBody>
      </p:sp>
    </p:spTree>
    <p:extLst>
      <p:ext uri="{BB962C8B-B14F-4D97-AF65-F5344CB8AC3E}">
        <p14:creationId xmlns:p14="http://schemas.microsoft.com/office/powerpoint/2010/main" val="71833564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6AACED50-60B9-4F48-95BB-5FAF8C87F041}" type="slidenum">
              <a:rPr lang="en-US" smtClean="0"/>
              <a:pPr/>
              <a:t>20</a:t>
            </a:fld>
            <a:endParaRPr lang="en-US"/>
          </a:p>
        </p:txBody>
      </p:sp>
      <p:sp>
        <p:nvSpPr>
          <p:cNvPr id="2" name="Title 1"/>
          <p:cNvSpPr>
            <a:spLocks noGrp="1"/>
          </p:cNvSpPr>
          <p:nvPr>
            <p:ph type="title"/>
          </p:nvPr>
        </p:nvSpPr>
        <p:spPr/>
        <p:txBody>
          <a:bodyPr>
            <a:normAutofit fontScale="90000"/>
          </a:bodyPr>
          <a:lstStyle/>
          <a:p>
            <a:r>
              <a:rPr lang="en-US" smtClean="0"/>
              <a:t>WidePoint/LG Strategic Partnership</a:t>
            </a:r>
            <a:endParaRPr lang="en-US" dirty="0"/>
          </a:p>
        </p:txBody>
      </p:sp>
      <p:sp>
        <p:nvSpPr>
          <p:cNvPr id="3" name="Content Placeholder 2"/>
          <p:cNvSpPr>
            <a:spLocks noGrp="1"/>
          </p:cNvSpPr>
          <p:nvPr>
            <p:ph sz="quarter" idx="13"/>
          </p:nvPr>
        </p:nvSpPr>
        <p:spPr>
          <a:xfrm>
            <a:off x="457200" y="1147864"/>
            <a:ext cx="8229600" cy="5286234"/>
          </a:xfrm>
        </p:spPr>
        <p:txBody>
          <a:bodyPr>
            <a:normAutofit fontScale="47500" lnSpcReduction="20000"/>
          </a:bodyPr>
          <a:lstStyle/>
          <a:p>
            <a:r>
              <a:rPr lang="en-US" sz="4000" dirty="0" smtClean="0"/>
              <a:t>WidePoint/LG Strategic Partnership</a:t>
            </a:r>
          </a:p>
          <a:p>
            <a:pPr lvl="1"/>
            <a:r>
              <a:rPr lang="en-US" sz="2700" dirty="0" smtClean="0"/>
              <a:t>MMS(Managed Mobility Solutions) </a:t>
            </a:r>
          </a:p>
          <a:p>
            <a:pPr lvl="2"/>
            <a:r>
              <a:rPr lang="en-US" sz="2500" dirty="0" smtClean="0"/>
              <a:t>TLM</a:t>
            </a:r>
          </a:p>
          <a:p>
            <a:pPr lvl="2"/>
            <a:r>
              <a:rPr lang="en-US" sz="2500" dirty="0" smtClean="0"/>
              <a:t>Cyber Security</a:t>
            </a:r>
          </a:p>
          <a:p>
            <a:r>
              <a:rPr lang="en-US" sz="4000" dirty="0" smtClean="0"/>
              <a:t>WidePoint Partner with LG teams </a:t>
            </a:r>
          </a:p>
          <a:p>
            <a:pPr lvl="2"/>
            <a:r>
              <a:rPr lang="en-US" sz="2500" b="1" dirty="0" smtClean="0"/>
              <a:t>Internal  LG Uses Cases</a:t>
            </a:r>
          </a:p>
          <a:p>
            <a:pPr lvl="3"/>
            <a:r>
              <a:rPr lang="en-US" sz="2300" dirty="0" smtClean="0"/>
              <a:t>WP TLM Solutions for LG </a:t>
            </a:r>
          </a:p>
          <a:p>
            <a:pPr lvl="4"/>
            <a:r>
              <a:rPr lang="en-US" sz="2300" dirty="0" smtClean="0"/>
              <a:t>Wireless and/or Wireline</a:t>
            </a:r>
          </a:p>
          <a:p>
            <a:pPr lvl="3"/>
            <a:r>
              <a:rPr lang="en-US" sz="2300" dirty="0" smtClean="0"/>
              <a:t>WP Cyber Security for LG</a:t>
            </a:r>
          </a:p>
          <a:p>
            <a:pPr lvl="4"/>
            <a:r>
              <a:rPr lang="en-US" sz="2300" dirty="0" smtClean="0"/>
              <a:t>Employees / Partners</a:t>
            </a:r>
          </a:p>
          <a:p>
            <a:pPr lvl="4"/>
            <a:r>
              <a:rPr lang="en-US" sz="2300" dirty="0" smtClean="0"/>
              <a:t>Product Enhancement(Cert on Device)</a:t>
            </a:r>
          </a:p>
          <a:p>
            <a:pPr lvl="4">
              <a:buNone/>
            </a:pPr>
            <a:endParaRPr lang="en-US" sz="2300" dirty="0" smtClean="0"/>
          </a:p>
          <a:p>
            <a:pPr lvl="2"/>
            <a:r>
              <a:rPr lang="en-US" sz="2500" b="1" dirty="0" smtClean="0"/>
              <a:t>LG Enterprise/Government Sales Teams</a:t>
            </a:r>
          </a:p>
          <a:p>
            <a:pPr lvl="3"/>
            <a:r>
              <a:rPr lang="en-US" sz="2300" dirty="0" smtClean="0"/>
              <a:t>Promote/Co-Sell LG devices in conjunction with WP Cyber Security &amp;TLM solutions sets</a:t>
            </a:r>
          </a:p>
          <a:p>
            <a:pPr lvl="3"/>
            <a:r>
              <a:rPr lang="en-US" sz="2300" dirty="0" smtClean="0"/>
              <a:t>Teaming/Collaboration with LG Enterprise &amp; Government teams on opportunities</a:t>
            </a:r>
          </a:p>
          <a:p>
            <a:pPr lvl="3"/>
            <a:r>
              <a:rPr lang="en-US" sz="2300" dirty="0" smtClean="0"/>
              <a:t>Participate at LG device launches, carrier events, customer meetings, L&amp;L, WebEx, etc.</a:t>
            </a:r>
            <a:endParaRPr lang="en-US" sz="2300" dirty="0"/>
          </a:p>
          <a:p>
            <a:pPr lvl="3"/>
            <a:r>
              <a:rPr lang="en-US" sz="2300" dirty="0" smtClean="0"/>
              <a:t>Collaborate on GSA opportunities</a:t>
            </a:r>
          </a:p>
          <a:p>
            <a:pPr lvl="3">
              <a:buNone/>
            </a:pPr>
            <a:endParaRPr lang="en-US" sz="2300" dirty="0" smtClean="0"/>
          </a:p>
          <a:p>
            <a:pPr lvl="2"/>
            <a:r>
              <a:rPr lang="en-US" sz="2500" b="1" dirty="0" smtClean="0"/>
              <a:t>Collaborate/Create WP “Bundled Offering” with LG devices</a:t>
            </a:r>
          </a:p>
          <a:p>
            <a:pPr lvl="3"/>
            <a:r>
              <a:rPr lang="en-US" sz="2300" dirty="0" smtClean="0"/>
              <a:t>“One-Off” deals</a:t>
            </a:r>
          </a:p>
          <a:p>
            <a:pPr lvl="3"/>
            <a:r>
              <a:rPr lang="en-US" sz="2300" dirty="0" smtClean="0"/>
              <a:t>Fixed price bundle</a:t>
            </a:r>
          </a:p>
          <a:p>
            <a:r>
              <a:rPr lang="en-US" sz="4000" dirty="0" smtClean="0"/>
              <a:t>Cyber Security and MMS Consulting </a:t>
            </a:r>
          </a:p>
          <a:p>
            <a:pPr lvl="2"/>
            <a:r>
              <a:rPr lang="en-US" sz="2500" dirty="0" smtClean="0"/>
              <a:t>Internal at LG</a:t>
            </a:r>
          </a:p>
          <a:p>
            <a:pPr lvl="2"/>
            <a:r>
              <a:rPr lang="en-US" sz="2500" dirty="0" smtClean="0"/>
              <a:t>SME for complex deals </a:t>
            </a:r>
          </a:p>
          <a:p>
            <a:pPr lvl="2"/>
            <a:r>
              <a:rPr lang="en-US" sz="2500" dirty="0" smtClean="0"/>
              <a:t>SME flagship clients</a:t>
            </a:r>
            <a:endParaRPr lang="en-US" dirty="0" smtClean="0"/>
          </a:p>
          <a:p>
            <a:endParaRPr lang="en-US" dirty="0"/>
          </a:p>
        </p:txBody>
      </p:sp>
    </p:spTree>
    <p:extLst>
      <p:ext uri="{BB962C8B-B14F-4D97-AF65-F5344CB8AC3E}">
        <p14:creationId xmlns:p14="http://schemas.microsoft.com/office/powerpoint/2010/main" val="102588782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ubtitle 13"/>
          <p:cNvSpPr>
            <a:spLocks noGrp="1"/>
          </p:cNvSpPr>
          <p:nvPr>
            <p:ph type="subTitle" idx="1"/>
          </p:nvPr>
        </p:nvSpPr>
        <p:spPr/>
        <p:txBody>
          <a:bodyPr/>
          <a:lstStyle/>
          <a:p>
            <a:r>
              <a:rPr lang="en-US" b="1" dirty="0" smtClean="0">
                <a:solidFill>
                  <a:srgbClr val="EB2227"/>
                </a:solidFill>
              </a:rPr>
              <a:t>WidePoint Can Help LG:</a:t>
            </a:r>
            <a:endParaRPr lang="en-US" b="1" dirty="0">
              <a:solidFill>
                <a:srgbClr val="EB2227"/>
              </a:solidFill>
            </a:endParaRPr>
          </a:p>
        </p:txBody>
      </p:sp>
      <p:sp>
        <p:nvSpPr>
          <p:cNvPr id="3" name="Content Placeholder 2"/>
          <p:cNvSpPr>
            <a:spLocks noGrp="1"/>
          </p:cNvSpPr>
          <p:nvPr>
            <p:ph idx="10"/>
          </p:nvPr>
        </p:nvSpPr>
        <p:spPr/>
        <p:txBody>
          <a:bodyPr>
            <a:normAutofit fontScale="62500" lnSpcReduction="20000"/>
          </a:bodyPr>
          <a:lstStyle/>
          <a:p>
            <a:r>
              <a:rPr lang="en-US" dirty="0" smtClean="0"/>
              <a:t>Drive lift on LG device sales</a:t>
            </a:r>
          </a:p>
          <a:p>
            <a:pPr lvl="1"/>
            <a:r>
              <a:rPr lang="en-US" dirty="0" smtClean="0"/>
              <a:t>Enterprise</a:t>
            </a:r>
          </a:p>
          <a:p>
            <a:pPr lvl="1"/>
            <a:r>
              <a:rPr lang="en-US" dirty="0" smtClean="0"/>
              <a:t>Government</a:t>
            </a:r>
          </a:p>
          <a:p>
            <a:r>
              <a:rPr lang="en-US" dirty="0" smtClean="0"/>
              <a:t>Support/Sell Thru LG devices in carriers B2B/G2B channels</a:t>
            </a:r>
          </a:p>
          <a:p>
            <a:r>
              <a:rPr lang="en-US" dirty="0" smtClean="0"/>
              <a:t>Win complex deals, improving customer loyalty</a:t>
            </a:r>
          </a:p>
          <a:p>
            <a:r>
              <a:rPr lang="en-US" dirty="0" smtClean="0"/>
              <a:t>Improve LG enterprise/government market share </a:t>
            </a:r>
          </a:p>
          <a:p>
            <a:r>
              <a:rPr lang="en-US" dirty="0" smtClean="0"/>
              <a:t>Build “trust “within both enterprise/government markets</a:t>
            </a:r>
          </a:p>
          <a:p>
            <a:r>
              <a:rPr lang="en-US" dirty="0" smtClean="0"/>
              <a:t>Improve LG’s cost structure with internal solutions to lower overall wireline /wireless costs</a:t>
            </a:r>
          </a:p>
          <a:p>
            <a:r>
              <a:rPr lang="en-US" dirty="0" smtClean="0"/>
              <a:t>Enhance LG’s  internal cyber security protection portfolio</a:t>
            </a:r>
          </a:p>
          <a:p>
            <a:r>
              <a:rPr lang="en-US" dirty="0" smtClean="0"/>
              <a:t>Protect LG, partners and customers from cyber security threats</a:t>
            </a:r>
          </a:p>
          <a:p>
            <a:r>
              <a:rPr lang="en-US" dirty="0" smtClean="0"/>
              <a:t>Drive efficiency within the enterprise</a:t>
            </a:r>
          </a:p>
          <a:p>
            <a:r>
              <a:rPr lang="en-US" dirty="0" smtClean="0"/>
              <a:t>Navigate government/GSA opportunities</a:t>
            </a:r>
          </a:p>
          <a:p>
            <a:r>
              <a:rPr lang="en-US" dirty="0" smtClean="0"/>
              <a:t>Capture new customers through promotion of LG to WP customers/clients</a:t>
            </a:r>
          </a:p>
          <a:p>
            <a:r>
              <a:rPr lang="en-US" dirty="0" smtClean="0"/>
              <a:t>Improve “Remote user accountability” </a:t>
            </a:r>
          </a:p>
          <a:p>
            <a:pPr lvl="1"/>
            <a:r>
              <a:rPr lang="en-US" dirty="0" smtClean="0"/>
              <a:t>Address LG remote users [potential BYOD] and access to LG IP, sale DB etc. </a:t>
            </a:r>
          </a:p>
          <a:p>
            <a:r>
              <a:rPr lang="en-US" dirty="0" smtClean="0"/>
              <a:t>Enhance “Trusted” status in the enterprise/government markets</a:t>
            </a:r>
            <a:endParaRPr lang="en-US" dirty="0"/>
          </a:p>
        </p:txBody>
      </p:sp>
      <p:sp>
        <p:nvSpPr>
          <p:cNvPr id="7" name="Slide Number Placeholder 6"/>
          <p:cNvSpPr>
            <a:spLocks noGrp="1"/>
          </p:cNvSpPr>
          <p:nvPr>
            <p:ph type="sldNum" sz="quarter" idx="13"/>
          </p:nvPr>
        </p:nvSpPr>
        <p:spPr/>
        <p:txBody>
          <a:bodyPr/>
          <a:lstStyle/>
          <a:p>
            <a:fld id="{6AACED50-60B9-4F48-95BB-5FAF8C87F041}" type="slidenum">
              <a:rPr lang="en-US" smtClean="0"/>
              <a:pPr/>
              <a:t>21</a:t>
            </a:fld>
            <a:endParaRPr lang="en-US"/>
          </a:p>
        </p:txBody>
      </p:sp>
      <p:sp>
        <p:nvSpPr>
          <p:cNvPr id="2" name="Title 1"/>
          <p:cNvSpPr>
            <a:spLocks noGrp="1"/>
          </p:cNvSpPr>
          <p:nvPr>
            <p:ph type="title"/>
          </p:nvPr>
        </p:nvSpPr>
        <p:spPr/>
        <p:txBody>
          <a:bodyPr>
            <a:normAutofit/>
          </a:bodyPr>
          <a:lstStyle/>
          <a:p>
            <a:r>
              <a:rPr lang="en-US" dirty="0" smtClean="0"/>
              <a:t>Why Partner with WidePoint</a:t>
            </a:r>
            <a:endParaRPr lang="en-US" dirty="0"/>
          </a:p>
        </p:txBody>
      </p:sp>
    </p:spTree>
    <p:extLst>
      <p:ext uri="{BB962C8B-B14F-4D97-AF65-F5344CB8AC3E}">
        <p14:creationId xmlns:p14="http://schemas.microsoft.com/office/powerpoint/2010/main" val="2333191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p:cNvSpPr>
            <a:spLocks noGrp="1"/>
          </p:cNvSpPr>
          <p:nvPr>
            <p:ph type="body" idx="1"/>
          </p:nvPr>
        </p:nvSpPr>
        <p:spPr/>
        <p:txBody>
          <a:bodyPr anchor="b" anchorCtr="0">
            <a:normAutofit/>
          </a:bodyPr>
          <a:lstStyle/>
          <a:p>
            <a:r>
              <a:rPr lang="en-US" dirty="0" smtClean="0"/>
              <a:t>Dave Russie &amp; Dan Turissini</a:t>
            </a:r>
          </a:p>
        </p:txBody>
      </p:sp>
      <p:sp>
        <p:nvSpPr>
          <p:cNvPr id="2" name="Title 1"/>
          <p:cNvSpPr>
            <a:spLocks noGrp="1"/>
          </p:cNvSpPr>
          <p:nvPr>
            <p:ph type="title"/>
          </p:nvPr>
        </p:nvSpPr>
        <p:spPr/>
        <p:txBody>
          <a:bodyPr/>
          <a:lstStyle/>
          <a:p>
            <a:r>
              <a:rPr lang="en-US" dirty="0" smtClean="0"/>
              <a:t>WidePoint Demos</a:t>
            </a:r>
            <a:endParaRPr lang="en-US" dirty="0"/>
          </a:p>
        </p:txBody>
      </p:sp>
      <p:pic>
        <p:nvPicPr>
          <p:cNvPr id="13" name="Picture 12" descr="phone_ico_p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428" y="4999785"/>
            <a:ext cx="838200" cy="838200"/>
          </a:xfrm>
          <a:prstGeom prst="rect">
            <a:avLst/>
          </a:prstGeom>
        </p:spPr>
      </p:pic>
      <p:pic>
        <p:nvPicPr>
          <p:cNvPr id="14" name="Picture 13" descr="cloud_ico_p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0528" y="4999785"/>
            <a:ext cx="739589" cy="739589"/>
          </a:xfrm>
          <a:prstGeom prst="rect">
            <a:avLst/>
          </a:prstGeom>
        </p:spPr>
      </p:pic>
      <p:sp>
        <p:nvSpPr>
          <p:cNvPr id="15" name="Text Placeholder 12"/>
          <p:cNvSpPr txBox="1">
            <a:spLocks/>
          </p:cNvSpPr>
          <p:nvPr/>
        </p:nvSpPr>
        <p:spPr>
          <a:xfrm>
            <a:off x="5486400" y="5028511"/>
            <a:ext cx="3831336" cy="639762"/>
          </a:xfrm>
          <a:prstGeom prst="rect">
            <a:avLst/>
          </a:prstGeom>
        </p:spPr>
        <p:txBody>
          <a:bodyPr vert="horz" lIns="91440" tIns="45720" rIns="91440" bIns="45720" rtlCol="0" anchor="ctr" anchorCtr="0">
            <a:noAutofit/>
          </a:bodyPr>
          <a:lstStyle>
            <a:lvl1pPr indent="0">
              <a:lnSpc>
                <a:spcPts val="1800"/>
              </a:lnSpc>
              <a:spcBef>
                <a:spcPts val="900"/>
              </a:spcBef>
              <a:buClr>
                <a:schemeClr val="tx1">
                  <a:lumMod val="50000"/>
                  <a:lumOff val="50000"/>
                </a:schemeClr>
              </a:buClr>
              <a:buFont typeface="Arial"/>
              <a:buNone/>
              <a:defRPr sz="2400">
                <a:solidFill>
                  <a:srgbClr val="CB0909"/>
                </a:solidFill>
              </a:defRPr>
            </a:lvl1pPr>
            <a:lvl2pPr indent="0">
              <a:spcBef>
                <a:spcPct val="20000"/>
              </a:spcBef>
              <a:buFont typeface="Arial"/>
              <a:buNone/>
            </a:lvl2pPr>
            <a:lvl3pPr indent="0">
              <a:spcBef>
                <a:spcPct val="20000"/>
              </a:spcBef>
              <a:buFont typeface="Arial"/>
              <a:buNone/>
              <a:defRPr sz="1600"/>
            </a:lvl3pPr>
            <a:lvl4pPr indent="0">
              <a:spcBef>
                <a:spcPct val="20000"/>
              </a:spcBef>
              <a:buFont typeface="Arial"/>
              <a:buNone/>
              <a:defRPr sz="1400"/>
            </a:lvl4pPr>
            <a:lvl5pPr indent="0">
              <a:spcBef>
                <a:spcPct val="20000"/>
              </a:spcBef>
              <a:buFont typeface="Arial"/>
              <a:buNone/>
              <a:defRPr sz="1400"/>
            </a:lvl5pPr>
            <a:lvl6pPr indent="0">
              <a:spcBef>
                <a:spcPct val="20000"/>
              </a:spcBef>
              <a:buFont typeface="Arial"/>
              <a:buNone/>
              <a:defRPr sz="1400"/>
            </a:lvl6pPr>
            <a:lvl7pPr indent="0">
              <a:spcBef>
                <a:spcPct val="20000"/>
              </a:spcBef>
              <a:buFont typeface="Arial"/>
              <a:buNone/>
              <a:defRPr sz="1400"/>
            </a:lvl7pPr>
            <a:lvl8pPr indent="0">
              <a:spcBef>
                <a:spcPct val="20000"/>
              </a:spcBef>
              <a:buFont typeface="Arial"/>
              <a:buNone/>
              <a:defRPr sz="1400"/>
            </a:lvl8pPr>
            <a:lvl9pPr indent="0">
              <a:spcBef>
                <a:spcPct val="20000"/>
              </a:spcBef>
              <a:buFont typeface="Arial"/>
              <a:buNone/>
              <a:defRPr sz="1400"/>
            </a:lvl9pPr>
          </a:lstStyle>
          <a:p>
            <a:pPr>
              <a:lnSpc>
                <a:spcPct val="90000"/>
              </a:lnSpc>
            </a:pPr>
            <a:r>
              <a:rPr lang="en-US" dirty="0" smtClean="0"/>
              <a:t>Certificate on Device</a:t>
            </a:r>
            <a:endParaRPr lang="en-US" dirty="0"/>
          </a:p>
        </p:txBody>
      </p:sp>
      <p:sp>
        <p:nvSpPr>
          <p:cNvPr id="16" name="Text Placeholder 12"/>
          <p:cNvSpPr txBox="1">
            <a:spLocks/>
          </p:cNvSpPr>
          <p:nvPr/>
        </p:nvSpPr>
        <p:spPr>
          <a:xfrm>
            <a:off x="891594" y="5028511"/>
            <a:ext cx="4120814" cy="639762"/>
          </a:xfrm>
          <a:prstGeom prst="rect">
            <a:avLst/>
          </a:prstGeom>
        </p:spPr>
        <p:txBody>
          <a:bodyPr vert="horz" lIns="91440" tIns="45720" rIns="91440" bIns="45720" rtlCol="0" anchor="ctr" anchorCtr="0">
            <a:noAutofit/>
          </a:bodyPr>
          <a:lstStyle>
            <a:lvl1pPr indent="0">
              <a:lnSpc>
                <a:spcPts val="1800"/>
              </a:lnSpc>
              <a:spcBef>
                <a:spcPts val="900"/>
              </a:spcBef>
              <a:buClr>
                <a:schemeClr val="tx1">
                  <a:lumMod val="50000"/>
                  <a:lumOff val="50000"/>
                </a:schemeClr>
              </a:buClr>
              <a:buFont typeface="Arial"/>
              <a:buNone/>
              <a:defRPr sz="2400">
                <a:solidFill>
                  <a:srgbClr val="CB0909"/>
                </a:solidFill>
              </a:defRPr>
            </a:lvl1pPr>
            <a:lvl2pPr indent="0">
              <a:spcBef>
                <a:spcPct val="20000"/>
              </a:spcBef>
              <a:buFont typeface="Arial"/>
              <a:buNone/>
            </a:lvl2pPr>
            <a:lvl3pPr indent="0">
              <a:spcBef>
                <a:spcPct val="20000"/>
              </a:spcBef>
              <a:buFont typeface="Arial"/>
              <a:buNone/>
              <a:defRPr sz="1600"/>
            </a:lvl3pPr>
            <a:lvl4pPr indent="0">
              <a:spcBef>
                <a:spcPct val="20000"/>
              </a:spcBef>
              <a:buFont typeface="Arial"/>
              <a:buNone/>
              <a:defRPr sz="1400"/>
            </a:lvl4pPr>
            <a:lvl5pPr indent="0">
              <a:spcBef>
                <a:spcPct val="20000"/>
              </a:spcBef>
              <a:buFont typeface="Arial"/>
              <a:buNone/>
              <a:defRPr sz="1400"/>
            </a:lvl5pPr>
            <a:lvl6pPr indent="0">
              <a:spcBef>
                <a:spcPct val="20000"/>
              </a:spcBef>
              <a:buFont typeface="Arial"/>
              <a:buNone/>
              <a:defRPr sz="1400"/>
            </a:lvl6pPr>
            <a:lvl7pPr indent="0">
              <a:spcBef>
                <a:spcPct val="20000"/>
              </a:spcBef>
              <a:buFont typeface="Arial"/>
              <a:buNone/>
              <a:defRPr sz="1400"/>
            </a:lvl7pPr>
            <a:lvl8pPr indent="0">
              <a:spcBef>
                <a:spcPct val="20000"/>
              </a:spcBef>
              <a:buFont typeface="Arial"/>
              <a:buNone/>
              <a:defRPr sz="1400"/>
            </a:lvl8pPr>
            <a:lvl9pPr indent="0">
              <a:spcBef>
                <a:spcPct val="20000"/>
              </a:spcBef>
              <a:buFont typeface="Arial"/>
              <a:buNone/>
              <a:defRPr sz="1400"/>
            </a:lvl9pPr>
          </a:lstStyle>
          <a:p>
            <a:pPr>
              <a:lnSpc>
                <a:spcPct val="90000"/>
              </a:lnSpc>
            </a:pPr>
            <a:r>
              <a:rPr lang="en-US" dirty="0" smtClean="0"/>
              <a:t>Managed Mobility Services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smtClean="0"/>
              <a:t>Ask Away</a:t>
            </a:r>
            <a:r>
              <a:rPr lang="en-US" dirty="0" smtClean="0">
                <a:sym typeface="Wingdings" pitchFamily="2" charset="2"/>
              </a:rPr>
              <a:t></a:t>
            </a:r>
            <a:endParaRPr lang="en-US" dirty="0"/>
          </a:p>
        </p:txBody>
      </p:sp>
      <p:sp>
        <p:nvSpPr>
          <p:cNvPr id="3" name="Title 2"/>
          <p:cNvSpPr>
            <a:spLocks noGrp="1"/>
          </p:cNvSpPr>
          <p:nvPr>
            <p:ph type="title"/>
          </p:nvPr>
        </p:nvSpPr>
        <p:spPr/>
        <p:txBody>
          <a:bodyPr/>
          <a:lstStyle/>
          <a:p>
            <a:r>
              <a:rPr lang="en-US" dirty="0" smtClean="0"/>
              <a:t>Q &amp; A</a:t>
            </a:r>
            <a:endParaRPr lang="en-US" dirty="0"/>
          </a:p>
        </p:txBody>
      </p:sp>
    </p:spTree>
    <p:extLst>
      <p:ext uri="{BB962C8B-B14F-4D97-AF65-F5344CB8AC3E}">
        <p14:creationId xmlns:p14="http://schemas.microsoft.com/office/powerpoint/2010/main" val="82236841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778214" y="2098616"/>
            <a:ext cx="7607030" cy="3173279"/>
          </a:xfrm>
        </p:spPr>
        <p:txBody>
          <a:bodyPr>
            <a:noAutofit/>
          </a:bodyPr>
          <a:lstStyle/>
          <a:p>
            <a:r>
              <a:rPr lang="en-US" sz="3200" dirty="0" smtClean="0"/>
              <a:t>Contact: Edward Hagans</a:t>
            </a:r>
          </a:p>
          <a:p>
            <a:r>
              <a:rPr lang="en-US" sz="3200" dirty="0" smtClean="0"/>
              <a:t>EHagans@WidePoint.com</a:t>
            </a:r>
          </a:p>
          <a:p>
            <a:r>
              <a:rPr lang="en-US" sz="3200" dirty="0" smtClean="0"/>
              <a:t>(954)464-6099</a:t>
            </a:r>
            <a:endParaRPr lang="en-US" sz="3200" dirty="0"/>
          </a:p>
        </p:txBody>
      </p:sp>
      <p:sp>
        <p:nvSpPr>
          <p:cNvPr id="3" name="Title 2"/>
          <p:cNvSpPr>
            <a:spLocks noGrp="1"/>
          </p:cNvSpPr>
          <p:nvPr>
            <p:ph type="title"/>
          </p:nvPr>
        </p:nvSpPr>
        <p:spPr/>
        <p:txBody>
          <a:bodyPr/>
          <a:lstStyle/>
          <a:p>
            <a:r>
              <a:rPr lang="en-US" dirty="0" smtClean="0"/>
              <a:t>Thank You</a:t>
            </a:r>
            <a:endParaRPr lang="en-US" dirty="0"/>
          </a:p>
        </p:txBody>
      </p:sp>
    </p:spTree>
    <p:extLst>
      <p:ext uri="{BB962C8B-B14F-4D97-AF65-F5344CB8AC3E}">
        <p14:creationId xmlns:p14="http://schemas.microsoft.com/office/powerpoint/2010/main" val="87094000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Appendix</a:t>
            </a:r>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6AACED50-60B9-4F48-95BB-5FAF8C87F041}" type="slidenum">
              <a:rPr lang="en-US" smtClean="0"/>
              <a:pPr/>
              <a:t>26</a:t>
            </a:fld>
            <a:endParaRPr lang="en-US"/>
          </a:p>
        </p:txBody>
      </p:sp>
      <p:sp>
        <p:nvSpPr>
          <p:cNvPr id="2" name="Title 1"/>
          <p:cNvSpPr>
            <a:spLocks noGrp="1"/>
          </p:cNvSpPr>
          <p:nvPr>
            <p:ph type="title"/>
          </p:nvPr>
        </p:nvSpPr>
        <p:spPr/>
        <p:txBody>
          <a:bodyPr>
            <a:normAutofit/>
          </a:bodyPr>
          <a:lstStyle/>
          <a:p>
            <a:r>
              <a:rPr lang="en-US" dirty="0" smtClean="0"/>
              <a:t>WidePoint “Cert on Device” </a:t>
            </a:r>
            <a:endParaRPr lang="en-US" dirty="0"/>
          </a:p>
        </p:txBody>
      </p:sp>
      <p:sp>
        <p:nvSpPr>
          <p:cNvPr id="3" name="Content Placeholder 2"/>
          <p:cNvSpPr>
            <a:spLocks noGrp="1"/>
          </p:cNvSpPr>
          <p:nvPr>
            <p:ph idx="13"/>
          </p:nvPr>
        </p:nvSpPr>
        <p:spPr/>
        <p:txBody>
          <a:bodyPr>
            <a:normAutofit fontScale="70000" lnSpcReduction="20000"/>
          </a:bodyPr>
          <a:lstStyle/>
          <a:p>
            <a:r>
              <a:rPr lang="en-US" smtClean="0"/>
              <a:t>How /Why it works </a:t>
            </a:r>
          </a:p>
          <a:p>
            <a:pPr lvl="1"/>
            <a:r>
              <a:rPr lang="en-US" smtClean="0"/>
              <a:t>(Deep Dive)</a:t>
            </a:r>
          </a:p>
          <a:p>
            <a:r>
              <a:rPr lang="en-US" smtClean="0"/>
              <a:t>Need some content around processes</a:t>
            </a:r>
          </a:p>
          <a:p>
            <a:pPr lvl="1"/>
            <a:r>
              <a:rPr lang="en-US" smtClean="0"/>
              <a:t>Charts, process map, etc</a:t>
            </a:r>
          </a:p>
          <a:p>
            <a:r>
              <a:rPr lang="en-US" smtClean="0"/>
              <a:t>Enterprise Solutions Sets</a:t>
            </a:r>
          </a:p>
          <a:p>
            <a:pPr lvl="1"/>
            <a:r>
              <a:rPr lang="en-US" smtClean="0"/>
              <a:t>American Airlines Solution</a:t>
            </a:r>
          </a:p>
          <a:p>
            <a:r>
              <a:rPr lang="en-US" smtClean="0"/>
              <a:t>Government Solution Sets</a:t>
            </a:r>
          </a:p>
          <a:p>
            <a:pPr lvl="1"/>
            <a:r>
              <a:rPr lang="en-US" smtClean="0"/>
              <a:t>FirstNet Device Authentication</a:t>
            </a:r>
          </a:p>
          <a:p>
            <a:pPr lvl="2"/>
            <a:r>
              <a:rPr lang="en-US" smtClean="0"/>
              <a:t>Providing a leadership role in the roll out of FirstNet (authenticating devices to the network</a:t>
            </a:r>
          </a:p>
          <a:p>
            <a:pPr lvl="2"/>
            <a:r>
              <a:rPr lang="en-US" smtClean="0"/>
              <a:t>Support on events like 9/11 or Katrina </a:t>
            </a:r>
          </a:p>
          <a:p>
            <a:r>
              <a:rPr lang="en-US" smtClean="0"/>
              <a:t>Internal Use Cases for LG</a:t>
            </a:r>
          </a:p>
          <a:p>
            <a:pPr lvl="1"/>
            <a:r>
              <a:rPr lang="en-US" smtClean="0"/>
              <a:t>Employees</a:t>
            </a:r>
          </a:p>
          <a:p>
            <a:pPr lvl="1"/>
            <a:r>
              <a:rPr lang="en-US" smtClean="0"/>
              <a:t>Partners</a:t>
            </a:r>
          </a:p>
          <a:p>
            <a:pPr lvl="1"/>
            <a:endParaRPr lang="en-US" smtClean="0"/>
          </a:p>
          <a:p>
            <a:pPr lvl="1"/>
            <a:endParaRPr lang="en-US" smtClean="0"/>
          </a:p>
          <a:p>
            <a:pPr lvl="1"/>
            <a:endParaRPr lang="en-US" smtClean="0"/>
          </a:p>
          <a:p>
            <a:endParaRPr lang="en-US" dirty="0"/>
          </a:p>
        </p:txBody>
      </p:sp>
    </p:spTree>
    <p:extLst>
      <p:ext uri="{BB962C8B-B14F-4D97-AF65-F5344CB8AC3E}">
        <p14:creationId xmlns:p14="http://schemas.microsoft.com/office/powerpoint/2010/main" val="152470240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WidePoint’s CyberSecurity Practice</a:t>
            </a:r>
            <a:endParaRPr lang="en-US" dirty="0"/>
          </a:p>
        </p:txBody>
      </p:sp>
      <p:sp>
        <p:nvSpPr>
          <p:cNvPr id="3" name="Slide Number Placeholder 2"/>
          <p:cNvSpPr>
            <a:spLocks noGrp="1"/>
          </p:cNvSpPr>
          <p:nvPr>
            <p:ph type="sldNum" sz="quarter" idx="12"/>
          </p:nvPr>
        </p:nvSpPr>
        <p:spPr/>
        <p:txBody>
          <a:bodyPr/>
          <a:lstStyle/>
          <a:p>
            <a:fld id="{6AACED50-60B9-4F48-95BB-5FAF8C87F041}" type="slidenum">
              <a:rPr lang="en-US" smtClean="0"/>
              <a:pPr/>
              <a:t>27</a:t>
            </a:fld>
            <a:endParaRPr lang="en-US"/>
          </a:p>
        </p:txBody>
      </p:sp>
      <p:grpSp>
        <p:nvGrpSpPr>
          <p:cNvPr id="4" name="Group 3"/>
          <p:cNvGrpSpPr/>
          <p:nvPr/>
        </p:nvGrpSpPr>
        <p:grpSpPr>
          <a:xfrm>
            <a:off x="6346977" y="1326606"/>
            <a:ext cx="2339823" cy="3945710"/>
            <a:chOff x="6283492" y="1516405"/>
            <a:chExt cx="2917033" cy="3846930"/>
          </a:xfrm>
        </p:grpSpPr>
        <p:pic>
          <p:nvPicPr>
            <p:cNvPr id="5" name="Picture 4"/>
            <p:cNvPicPr>
              <a:picLocks noChangeAspect="1"/>
            </p:cNvPicPr>
            <p:nvPr/>
          </p:nvPicPr>
          <p:blipFill>
            <a:blip r:embed="rId2"/>
            <a:stretch>
              <a:fillRect/>
            </a:stretch>
          </p:blipFill>
          <p:spPr>
            <a:xfrm>
              <a:off x="6283492" y="1516405"/>
              <a:ext cx="2302510" cy="533400"/>
            </a:xfrm>
            <a:prstGeom prst="rect">
              <a:avLst/>
            </a:prstGeom>
          </p:spPr>
        </p:pic>
        <p:sp>
          <p:nvSpPr>
            <p:cNvPr id="6" name="Rectangle 5"/>
            <p:cNvSpPr txBox="1">
              <a:spLocks noChangeArrowheads="1"/>
            </p:cNvSpPr>
            <p:nvPr/>
          </p:nvSpPr>
          <p:spPr bwMode="auto">
            <a:xfrm>
              <a:off x="6283492" y="2126738"/>
              <a:ext cx="2917033" cy="323659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119063" lvl="0" indent="-119063" eaLnBrk="0" hangingPunct="0">
                <a:spcBef>
                  <a:spcPts val="0"/>
                </a:spcBef>
                <a:spcAft>
                  <a:spcPts val="600"/>
                </a:spcAft>
              </a:pPr>
              <a:r>
                <a:rPr kumimoji="0" lang="en-US" sz="1400" b="0"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rPr>
                <a:t>Network</a:t>
              </a:r>
              <a:r>
                <a:rPr kumimoji="0" lang="en-US" sz="1400" b="0" i="0" u="none" strike="noStrike" kern="0" cap="none" spc="0" normalizeH="0" noProof="0" dirty="0" smtClean="0">
                  <a:ln>
                    <a:noFill/>
                  </a:ln>
                  <a:solidFill>
                    <a:schemeClr val="tx1"/>
                  </a:solidFill>
                  <a:effectLst/>
                  <a:uLnTx/>
                  <a:uFillTx/>
                  <a:latin typeface="+mn-lt"/>
                  <a:ea typeface="ＭＳ Ｐゴシック" charset="-128"/>
                  <a:cs typeface="ＭＳ Ｐゴシック" charset="-128"/>
                </a:rPr>
                <a:t> Security</a:t>
              </a:r>
              <a:endParaRPr kumimoji="0" lang="en-US" sz="1400" b="0"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endParaRPr>
            </a:p>
            <a:p>
              <a:pPr marL="119063" indent="-119063" eaLnBrk="0" hangingPunct="0">
                <a:spcBef>
                  <a:spcPts val="0"/>
                </a:spcBef>
                <a:spcAft>
                  <a:spcPts val="600"/>
                </a:spcAft>
                <a:buFontTx/>
                <a:buChar char="•"/>
                <a:defRPr/>
              </a:pPr>
              <a:r>
                <a:rPr lang="en-US" sz="1400" kern="0" dirty="0" smtClean="0">
                  <a:ea typeface="ＭＳ Ｐゴシック" charset="-128"/>
                  <a:cs typeface="ＭＳ Ｐゴシック" charset="-128"/>
                </a:rPr>
                <a:t>Commercial Managed Services Leveraging ORC infrastructure</a:t>
              </a:r>
            </a:p>
            <a:p>
              <a:pPr marL="287338" lvl="1" indent="-119063" eaLnBrk="0" hangingPunct="0">
                <a:spcBef>
                  <a:spcPts val="0"/>
                </a:spcBef>
                <a:spcAft>
                  <a:spcPts val="600"/>
                </a:spcAft>
                <a:buFontTx/>
                <a:buChar char="–"/>
                <a:defRPr/>
              </a:pPr>
              <a:r>
                <a:rPr lang="en-US" sz="1200" kern="0" dirty="0" smtClean="0">
                  <a:ea typeface="ＭＳ Ｐゴシック" charset="-128"/>
                </a:rPr>
                <a:t>Device Authentication &amp; VPN Certificates</a:t>
              </a:r>
            </a:p>
            <a:p>
              <a:pPr marL="287338" lvl="1" indent="-119063" eaLnBrk="0" hangingPunct="0">
                <a:spcBef>
                  <a:spcPts val="0"/>
                </a:spcBef>
                <a:spcAft>
                  <a:spcPts val="600"/>
                </a:spcAft>
                <a:buFontTx/>
                <a:buChar char="–"/>
                <a:defRPr/>
              </a:pPr>
              <a:r>
                <a:rPr lang="en-US" sz="1200" kern="0" dirty="0" err="1" smtClean="0">
                  <a:ea typeface="ＭＳ Ｐゴシック" charset="-128"/>
                </a:rPr>
                <a:t>iVAN</a:t>
              </a:r>
              <a:r>
                <a:rPr lang="en-US" sz="1200" kern="0" dirty="0" smtClean="0">
                  <a:ea typeface="ＭＳ Ｐゴシック" charset="-128"/>
                </a:rPr>
                <a:t> Security Module, Full Duplex AES 256 bit Encryption Firmware Device </a:t>
              </a:r>
              <a:endParaRPr kumimoji="0" lang="en-US" sz="1400" b="0"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endParaRPr>
            </a:p>
            <a:p>
              <a:pPr marL="119063" lvl="0" indent="-119063" eaLnBrk="0" hangingPunct="0">
                <a:spcBef>
                  <a:spcPts val="0"/>
                </a:spcBef>
                <a:spcAft>
                  <a:spcPts val="600"/>
                </a:spcAft>
                <a:buFontTx/>
                <a:buChar char="•"/>
                <a:defRPr/>
              </a:pPr>
              <a:r>
                <a:rPr lang="en-US" sz="1400" kern="0" dirty="0" smtClean="0">
                  <a:ea typeface="ＭＳ Ｐゴシック" charset="-128"/>
                  <a:cs typeface="ＭＳ Ｐゴシック" charset="-128"/>
                </a:rPr>
                <a:t>Identity &amp; Information Assurance Consulting</a:t>
              </a:r>
            </a:p>
            <a:p>
              <a:pPr marL="119063" lvl="0" indent="-119063" eaLnBrk="0" hangingPunct="0">
                <a:spcBef>
                  <a:spcPts val="0"/>
                </a:spcBef>
                <a:spcAft>
                  <a:spcPts val="600"/>
                </a:spcAft>
                <a:buFontTx/>
                <a:buChar char="•"/>
                <a:defRPr/>
              </a:pPr>
              <a:r>
                <a:rPr lang="en-US" sz="1400" kern="0" dirty="0" smtClean="0">
                  <a:ea typeface="ＭＳ Ｐゴシック" charset="-128"/>
                  <a:cs typeface="ＭＳ Ｐゴシック" charset="-128"/>
                </a:rPr>
                <a:t>Value Added Reseller for Identity &amp; Information Assurance related products</a:t>
              </a:r>
            </a:p>
            <a:p>
              <a:pPr marL="119063" lvl="0" indent="-119063" eaLnBrk="0" hangingPunct="0">
                <a:spcBef>
                  <a:spcPts val="0"/>
                </a:spcBef>
                <a:spcAft>
                  <a:spcPts val="600"/>
                </a:spcAft>
                <a:buFontTx/>
                <a:buChar char="•"/>
                <a:defRPr/>
              </a:pPr>
              <a:endParaRPr lang="en-US" sz="1400" kern="0" dirty="0" smtClean="0">
                <a:ea typeface="ＭＳ Ｐゴシック" charset="-128"/>
                <a:cs typeface="ＭＳ Ｐゴシック" charset="-128"/>
              </a:endParaRPr>
            </a:p>
          </p:txBody>
        </p:sp>
      </p:grpSp>
      <p:grpSp>
        <p:nvGrpSpPr>
          <p:cNvPr id="8" name="Group 7"/>
          <p:cNvGrpSpPr/>
          <p:nvPr/>
        </p:nvGrpSpPr>
        <p:grpSpPr>
          <a:xfrm>
            <a:off x="3281458" y="1157592"/>
            <a:ext cx="2755284" cy="4349018"/>
            <a:chOff x="3139678" y="1458797"/>
            <a:chExt cx="2876550" cy="4180003"/>
          </a:xfrm>
        </p:grpSpPr>
        <p:pic>
          <p:nvPicPr>
            <p:cNvPr id="9" name="Picture 8" descr="Logo+Text Blue.png"/>
            <p:cNvPicPr>
              <a:picLocks noChangeAspect="1"/>
            </p:cNvPicPr>
            <p:nvPr/>
          </p:nvPicPr>
          <p:blipFill>
            <a:blip r:embed="rId3" cstate="print"/>
            <a:stretch>
              <a:fillRect/>
            </a:stretch>
          </p:blipFill>
          <p:spPr>
            <a:xfrm>
              <a:off x="3287698" y="1458797"/>
              <a:ext cx="2437795" cy="648616"/>
            </a:xfrm>
            <a:prstGeom prst="rect">
              <a:avLst/>
            </a:prstGeom>
          </p:spPr>
        </p:pic>
        <p:sp>
          <p:nvSpPr>
            <p:cNvPr id="10" name="Rectangle 5"/>
            <p:cNvSpPr txBox="1">
              <a:spLocks noChangeArrowheads="1"/>
            </p:cNvSpPr>
            <p:nvPr/>
          </p:nvSpPr>
          <p:spPr bwMode="auto">
            <a:xfrm>
              <a:off x="3139678" y="2209800"/>
              <a:ext cx="2876550" cy="2971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119063" lvl="0" indent="-119063" eaLnBrk="0" hangingPunct="0">
                <a:spcBef>
                  <a:spcPts val="0"/>
                </a:spcBef>
                <a:spcAft>
                  <a:spcPts val="600"/>
                </a:spcAft>
              </a:pPr>
              <a:r>
                <a:rPr lang="en-US" sz="1400" kern="0" dirty="0" smtClean="0">
                  <a:latin typeface="+mn-lt"/>
                  <a:ea typeface="ＭＳ Ｐゴシック" charset="-128"/>
                  <a:cs typeface="ＭＳ Ｐゴシック" charset="-128"/>
                </a:rPr>
                <a:t>Public Safety &amp; Emergency Management Accountability </a:t>
              </a:r>
              <a:endParaRPr kumimoji="0" lang="en-US" sz="1400" b="0"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endParaRPr>
            </a:p>
            <a:p>
              <a:pPr marL="119063" lvl="0" indent="-119063" eaLnBrk="0" hangingPunct="0">
                <a:spcBef>
                  <a:spcPts val="0"/>
                </a:spcBef>
                <a:spcAft>
                  <a:spcPts val="600"/>
                </a:spcAft>
                <a:buFontTx/>
                <a:buChar char="•"/>
              </a:pPr>
              <a:r>
                <a:rPr lang="en-US" sz="1400" kern="0" dirty="0" smtClean="0">
                  <a:latin typeface="+mn-lt"/>
                  <a:ea typeface="ＭＳ Ｐゴシック" charset="-128"/>
                  <a:cs typeface="ＭＳ Ｐゴシック" charset="-128"/>
                </a:rPr>
                <a:t>Attribute &amp; Roles Management</a:t>
              </a:r>
            </a:p>
            <a:p>
              <a:pPr marL="287338" lvl="1" indent="-119063" eaLnBrk="0" hangingPunct="0">
                <a:spcBef>
                  <a:spcPts val="0"/>
                </a:spcBef>
                <a:spcAft>
                  <a:spcPts val="0"/>
                </a:spcAft>
                <a:buFontTx/>
                <a:buChar char="–"/>
                <a:defRPr/>
              </a:pPr>
              <a:r>
                <a:rPr lang="en-US" sz="1200" kern="0" dirty="0" smtClean="0">
                  <a:ea typeface="ＭＳ Ｐゴシック" charset="-128"/>
                </a:rPr>
                <a:t>Raptor ID</a:t>
              </a:r>
              <a:r>
                <a:rPr lang="en-US" sz="1600" kern="0" baseline="30000" dirty="0" smtClean="0">
                  <a:ea typeface="ＭＳ Ｐゴシック" charset="-128"/>
                </a:rPr>
                <a:t>®</a:t>
              </a:r>
              <a:endParaRPr lang="en-US" sz="1200" kern="0" baseline="30000" dirty="0" smtClean="0">
                <a:ea typeface="ＭＳ Ｐゴシック" charset="-128"/>
              </a:endParaRPr>
            </a:p>
            <a:p>
              <a:pPr marL="287338" lvl="1" indent="-119063" eaLnBrk="0" hangingPunct="0">
                <a:spcBef>
                  <a:spcPts val="0"/>
                </a:spcBef>
                <a:spcAft>
                  <a:spcPts val="0"/>
                </a:spcAft>
                <a:buFontTx/>
                <a:buChar char="–"/>
                <a:defRPr/>
              </a:pPr>
              <a:endParaRPr lang="en-US" sz="1200" kern="0" baseline="30000" dirty="0" smtClean="0">
                <a:ea typeface="ＭＳ Ｐゴシック" charset="-128"/>
              </a:endParaRPr>
            </a:p>
            <a:p>
              <a:pPr marL="287338" lvl="1" indent="-119063" eaLnBrk="0" hangingPunct="0">
                <a:spcBef>
                  <a:spcPts val="0"/>
                </a:spcBef>
                <a:spcAft>
                  <a:spcPts val="0"/>
                </a:spcAft>
                <a:buFontTx/>
                <a:buChar char="–"/>
                <a:defRPr/>
              </a:pPr>
              <a:endParaRPr lang="en-US" sz="1200" kern="0" baseline="30000" dirty="0" smtClean="0">
                <a:ea typeface="ＭＳ Ｐゴシック" charset="-128"/>
              </a:endParaRPr>
            </a:p>
            <a:p>
              <a:pPr marL="287338" lvl="1" indent="-119063" eaLnBrk="0" hangingPunct="0">
                <a:spcBef>
                  <a:spcPts val="0"/>
                </a:spcBef>
                <a:spcAft>
                  <a:spcPts val="0"/>
                </a:spcAft>
                <a:buFontTx/>
                <a:buChar char="–"/>
                <a:defRPr/>
              </a:pPr>
              <a:endParaRPr lang="en-US" sz="1200" kern="0" baseline="30000" dirty="0" smtClean="0">
                <a:ea typeface="ＭＳ Ｐゴシック" charset="-128"/>
              </a:endParaRPr>
            </a:p>
            <a:p>
              <a:pPr marL="287338" lvl="1" indent="-119063" eaLnBrk="0" hangingPunct="0">
                <a:spcBef>
                  <a:spcPts val="0"/>
                </a:spcBef>
                <a:spcAft>
                  <a:spcPts val="0"/>
                </a:spcAft>
                <a:buFontTx/>
                <a:buChar char="–"/>
                <a:defRPr/>
              </a:pPr>
              <a:endParaRPr lang="en-US" sz="1200" kern="0" baseline="30000" dirty="0" smtClean="0">
                <a:ea typeface="ＭＳ Ｐゴシック" charset="-128"/>
              </a:endParaRPr>
            </a:p>
            <a:p>
              <a:pPr marL="287338" lvl="1" indent="-119063" eaLnBrk="0" hangingPunct="0">
                <a:spcBef>
                  <a:spcPts val="0"/>
                </a:spcBef>
                <a:spcAft>
                  <a:spcPts val="0"/>
                </a:spcAft>
                <a:defRPr/>
              </a:pPr>
              <a:endParaRPr lang="en-US" sz="1200" kern="0" baseline="30000" dirty="0" smtClean="0">
                <a:ea typeface="ＭＳ Ｐゴシック" charset="-128"/>
              </a:endParaRPr>
            </a:p>
            <a:p>
              <a:pPr marL="287338" lvl="1" indent="-119063" eaLnBrk="0" hangingPunct="0">
                <a:spcBef>
                  <a:spcPts val="0"/>
                </a:spcBef>
                <a:spcAft>
                  <a:spcPts val="600"/>
                </a:spcAft>
                <a:buFontTx/>
                <a:buChar char="–"/>
                <a:defRPr/>
              </a:pPr>
              <a:r>
                <a:rPr lang="en-US" sz="1200" kern="0" dirty="0" smtClean="0">
                  <a:ea typeface="ＭＳ Ｐゴシック" charset="-128"/>
                </a:rPr>
                <a:t>FRAC – First Responder Access Credential</a:t>
              </a:r>
              <a:endParaRPr kumimoji="0" lang="en-US" sz="1400" b="0"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endParaRPr>
            </a:p>
            <a:p>
              <a:pPr marL="119063" lvl="0" indent="-119063" eaLnBrk="0" hangingPunct="0">
                <a:spcBef>
                  <a:spcPts val="0"/>
                </a:spcBef>
                <a:spcAft>
                  <a:spcPts val="600"/>
                </a:spcAft>
                <a:buFontTx/>
                <a:buChar char="•"/>
                <a:defRPr/>
              </a:pPr>
              <a:r>
                <a:rPr lang="en-US" sz="1400" kern="0" dirty="0" smtClean="0">
                  <a:ea typeface="ＭＳ Ｐゴシック" charset="-128"/>
                  <a:cs typeface="ＭＳ Ｐゴシック" charset="-128"/>
                </a:rPr>
                <a:t>Evidence Tracking</a:t>
              </a:r>
            </a:p>
            <a:p>
              <a:pPr marL="287338" lvl="1" indent="-119063" eaLnBrk="0" hangingPunct="0">
                <a:spcBef>
                  <a:spcPts val="0"/>
                </a:spcBef>
                <a:spcAft>
                  <a:spcPts val="600"/>
                </a:spcAft>
                <a:buFontTx/>
                <a:buChar char="–"/>
                <a:defRPr/>
              </a:pPr>
              <a:r>
                <a:rPr lang="en-US" sz="1200" kern="0" dirty="0" smtClean="0">
                  <a:ea typeface="ＭＳ Ｐゴシック" charset="-128"/>
                </a:rPr>
                <a:t>Condor®</a:t>
              </a:r>
            </a:p>
            <a:p>
              <a:pPr marL="287338" lvl="1" indent="-119063" eaLnBrk="0" hangingPunct="0">
                <a:spcBef>
                  <a:spcPts val="0"/>
                </a:spcBef>
                <a:spcAft>
                  <a:spcPts val="1200"/>
                </a:spcAft>
                <a:buFontTx/>
                <a:buChar char="–"/>
                <a:defRPr/>
              </a:pPr>
              <a:endParaRPr lang="en-US" sz="1400" kern="0" dirty="0" smtClean="0">
                <a:ea typeface="ＭＳ Ｐゴシック" charset="-128"/>
                <a:cs typeface="ＭＳ Ｐゴシック" charset="-128"/>
              </a:endParaRPr>
            </a:p>
            <a:p>
              <a:pPr marL="119063" lvl="0" indent="-119063" eaLnBrk="0" hangingPunct="0">
                <a:spcBef>
                  <a:spcPts val="0"/>
                </a:spcBef>
                <a:spcAft>
                  <a:spcPts val="600"/>
                </a:spcAft>
                <a:defRPr/>
              </a:pPr>
              <a:endParaRPr lang="en-US" sz="1400" kern="0" dirty="0" smtClean="0">
                <a:ea typeface="ＭＳ Ｐゴシック" charset="-128"/>
                <a:cs typeface="ＭＳ Ｐゴシック" charset="-128"/>
              </a:endParaRPr>
            </a:p>
            <a:p>
              <a:pPr marL="119063" lvl="0" indent="-119063" eaLnBrk="0" hangingPunct="0">
                <a:spcBef>
                  <a:spcPts val="0"/>
                </a:spcBef>
                <a:spcAft>
                  <a:spcPts val="600"/>
                </a:spcAft>
                <a:defRPr/>
              </a:pPr>
              <a:endParaRPr lang="en-US" sz="1400" kern="0" dirty="0" smtClean="0">
                <a:ea typeface="ＭＳ Ｐゴシック" charset="-128"/>
                <a:cs typeface="ＭＳ Ｐゴシック" charset="-128"/>
              </a:endParaRPr>
            </a:p>
            <a:p>
              <a:pPr marL="119063" lvl="0" indent="-119063" eaLnBrk="0" hangingPunct="0">
                <a:spcBef>
                  <a:spcPts val="0"/>
                </a:spcBef>
                <a:spcAft>
                  <a:spcPts val="600"/>
                </a:spcAft>
                <a:buFontTx/>
                <a:buChar char="•"/>
                <a:defRPr/>
              </a:pPr>
              <a:r>
                <a:rPr lang="en-US" sz="1400" kern="0" dirty="0" smtClean="0">
                  <a:ea typeface="ＭＳ Ｐゴシック" charset="-128"/>
                  <a:cs typeface="ＭＳ Ｐゴシック" charset="-128"/>
                </a:rPr>
                <a:t>Subject Matter Expertise in EMS, Fire, Law Enforcement, Public Health, Disaster Medicine</a:t>
              </a:r>
            </a:p>
          </p:txBody>
        </p:sp>
        <p:pic>
          <p:nvPicPr>
            <p:cNvPr id="11" name="Picture 10" descr="condor_design-1.jpg"/>
            <p:cNvPicPr>
              <a:picLocks noChangeAspect="1"/>
            </p:cNvPicPr>
            <p:nvPr/>
          </p:nvPicPr>
          <p:blipFill>
            <a:blip r:embed="rId4"/>
            <a:srcRect l="10588" t="6261" r="10588" b="6261"/>
            <a:stretch>
              <a:fillRect/>
            </a:stretch>
          </p:blipFill>
          <p:spPr>
            <a:xfrm>
              <a:off x="4472770" y="4662942"/>
              <a:ext cx="1361439" cy="947460"/>
            </a:xfrm>
            <a:prstGeom prst="rect">
              <a:avLst/>
            </a:prstGeom>
          </p:spPr>
        </p:pic>
        <p:pic>
          <p:nvPicPr>
            <p:cNvPr id="12" name="Picture 11" descr="new raptor mark-1.png"/>
            <p:cNvPicPr>
              <a:picLocks noChangeAspect="1"/>
            </p:cNvPicPr>
            <p:nvPr/>
          </p:nvPicPr>
          <p:blipFill>
            <a:blip r:embed="rId5"/>
            <a:stretch>
              <a:fillRect/>
            </a:stretch>
          </p:blipFill>
          <p:spPr>
            <a:xfrm>
              <a:off x="3810000" y="3194629"/>
              <a:ext cx="2024209" cy="525904"/>
            </a:xfrm>
            <a:prstGeom prst="rect">
              <a:avLst/>
            </a:prstGeom>
          </p:spPr>
        </p:pic>
        <p:pic>
          <p:nvPicPr>
            <p:cNvPr id="13" name="Picture 12"/>
            <p:cNvPicPr>
              <a:picLocks noChangeAspect="1"/>
            </p:cNvPicPr>
            <p:nvPr/>
          </p:nvPicPr>
          <p:blipFill>
            <a:blip r:embed="rId6"/>
            <a:stretch>
              <a:fillRect/>
            </a:stretch>
          </p:blipFill>
          <p:spPr>
            <a:xfrm>
              <a:off x="3413760" y="4933950"/>
              <a:ext cx="853440" cy="704850"/>
            </a:xfrm>
            <a:prstGeom prst="rect">
              <a:avLst/>
            </a:prstGeom>
          </p:spPr>
        </p:pic>
      </p:grpSp>
      <p:grpSp>
        <p:nvGrpSpPr>
          <p:cNvPr id="14" name="Group 13"/>
          <p:cNvGrpSpPr/>
          <p:nvPr/>
        </p:nvGrpSpPr>
        <p:grpSpPr>
          <a:xfrm>
            <a:off x="-11" y="1326606"/>
            <a:ext cx="3423249" cy="3945709"/>
            <a:chOff x="-11" y="1487195"/>
            <a:chExt cx="3423249" cy="3945709"/>
          </a:xfrm>
        </p:grpSpPr>
        <p:sp>
          <p:nvSpPr>
            <p:cNvPr id="15" name="Rectangle 5"/>
            <p:cNvSpPr txBox="1">
              <a:spLocks noChangeArrowheads="1"/>
            </p:cNvSpPr>
            <p:nvPr/>
          </p:nvSpPr>
          <p:spPr bwMode="auto">
            <a:xfrm>
              <a:off x="105370" y="2209799"/>
              <a:ext cx="3317868" cy="322310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119063" lvl="0" indent="-119063" eaLnBrk="0" hangingPunct="0">
                <a:spcBef>
                  <a:spcPts val="0"/>
                </a:spcBef>
                <a:spcAft>
                  <a:spcPts val="600"/>
                </a:spcAft>
              </a:pPr>
              <a:r>
                <a:rPr kumimoji="0" lang="en-US" sz="1400" b="0"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rPr>
                <a:t>Identity &amp; Information</a:t>
              </a:r>
              <a:r>
                <a:rPr kumimoji="0" lang="en-US" sz="1400" b="0" i="0" u="none" strike="noStrike" kern="0" cap="none" spc="0" normalizeH="0" noProof="0" dirty="0" smtClean="0">
                  <a:ln>
                    <a:noFill/>
                  </a:ln>
                  <a:solidFill>
                    <a:schemeClr val="tx1"/>
                  </a:solidFill>
                  <a:effectLst/>
                  <a:uLnTx/>
                  <a:uFillTx/>
                  <a:latin typeface="+mn-lt"/>
                  <a:ea typeface="ＭＳ Ｐゴシック" charset="-128"/>
                  <a:cs typeface="ＭＳ Ｐゴシック" charset="-128"/>
                </a:rPr>
                <a:t> Assurance</a:t>
              </a:r>
              <a:endParaRPr kumimoji="0" lang="en-US" sz="1400" b="0"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endParaRPr>
            </a:p>
            <a:p>
              <a:pPr marL="119063" lvl="0" indent="-119063" eaLnBrk="0" hangingPunct="0">
                <a:spcBef>
                  <a:spcPts val="0"/>
                </a:spcBef>
                <a:spcAft>
                  <a:spcPts val="600"/>
                </a:spcAft>
                <a:buFontTx/>
                <a:buChar char="•"/>
              </a:pPr>
              <a:r>
                <a:rPr kumimoji="0" lang="en-US" sz="1400" b="0"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rPr>
                <a:t>Certified</a:t>
              </a:r>
              <a:r>
                <a:rPr kumimoji="0" lang="en-US" sz="1400" b="0" i="0" u="none" strike="noStrike" kern="0" cap="none" spc="0" normalizeH="0" noProof="0" dirty="0" smtClean="0">
                  <a:ln>
                    <a:noFill/>
                  </a:ln>
                  <a:solidFill>
                    <a:schemeClr val="tx1"/>
                  </a:solidFill>
                  <a:effectLst/>
                  <a:uLnTx/>
                  <a:uFillTx/>
                  <a:latin typeface="+mn-lt"/>
                  <a:ea typeface="ＭＳ Ｐゴシック" charset="-128"/>
                  <a:cs typeface="ＭＳ Ｐゴシック" charset="-128"/>
                </a:rPr>
                <a:t> &amp; Accredited Managed Services</a:t>
              </a:r>
              <a:endParaRPr kumimoji="0" lang="en-US" sz="1400" b="0"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endParaRPr>
            </a:p>
            <a:p>
              <a:pPr marL="287338" lvl="1" indent="-119063" eaLnBrk="0" hangingPunct="0">
                <a:spcBef>
                  <a:spcPts val="0"/>
                </a:spcBef>
                <a:spcAft>
                  <a:spcPts val="0"/>
                </a:spcAft>
                <a:buFontTx/>
                <a:buChar char="–"/>
                <a:defRPr/>
              </a:pPr>
              <a:r>
                <a:rPr lang="en-US" sz="1200" kern="0" dirty="0" smtClean="0">
                  <a:ea typeface="ＭＳ Ｐゴシック" charset="-128"/>
                </a:rPr>
                <a:t>Authentication as a Service</a:t>
              </a:r>
            </a:p>
            <a:p>
              <a:pPr marL="1033463" lvl="3" indent="-119063" eaLnBrk="0" hangingPunct="0">
                <a:spcBef>
                  <a:spcPts val="0"/>
                </a:spcBef>
                <a:spcAft>
                  <a:spcPts val="0"/>
                </a:spcAft>
                <a:buFontTx/>
                <a:buChar char="–"/>
                <a:defRPr/>
              </a:pPr>
              <a:r>
                <a:rPr lang="en-US" sz="1200" kern="0" dirty="0" smtClean="0">
                  <a:ea typeface="ＭＳ Ｐゴシック" charset="-128"/>
                </a:rPr>
                <a:t>Multi-Factor</a:t>
              </a:r>
            </a:p>
            <a:p>
              <a:pPr marL="1033463" lvl="3" indent="-119063" eaLnBrk="0" hangingPunct="0">
                <a:spcBef>
                  <a:spcPts val="0"/>
                </a:spcBef>
                <a:spcAft>
                  <a:spcPts val="0"/>
                </a:spcAft>
                <a:buFontTx/>
                <a:buChar char="–"/>
                <a:defRPr/>
              </a:pPr>
              <a:r>
                <a:rPr lang="en-US" sz="1200" kern="0" dirty="0" smtClean="0">
                  <a:ea typeface="ＭＳ Ｐゴシック" charset="-128"/>
                </a:rPr>
                <a:t>Multi-modal</a:t>
              </a:r>
            </a:p>
            <a:p>
              <a:pPr marL="1033463" lvl="3" indent="-119063" eaLnBrk="0" hangingPunct="0">
                <a:spcBef>
                  <a:spcPts val="0"/>
                </a:spcBef>
                <a:spcAft>
                  <a:spcPts val="0"/>
                </a:spcAft>
                <a:buFontTx/>
                <a:buChar char="–"/>
                <a:defRPr/>
              </a:pPr>
              <a:r>
                <a:rPr lang="en-US" sz="1200" kern="0" dirty="0" smtClean="0">
                  <a:ea typeface="ＭＳ Ｐゴシック" charset="-128"/>
                </a:rPr>
                <a:t>Chip Management</a:t>
              </a:r>
            </a:p>
            <a:p>
              <a:pPr marL="744538" lvl="2" indent="-119063" eaLnBrk="0" hangingPunct="0">
                <a:spcBef>
                  <a:spcPts val="0"/>
                </a:spcBef>
                <a:spcAft>
                  <a:spcPts val="0"/>
                </a:spcAft>
                <a:buFontTx/>
                <a:buChar char="–"/>
                <a:defRPr/>
              </a:pPr>
              <a:endParaRPr lang="en-US" sz="1200" kern="0" dirty="0" smtClean="0">
                <a:ea typeface="ＭＳ Ｐゴシック" charset="-128"/>
              </a:endParaRPr>
            </a:p>
            <a:p>
              <a:pPr marL="287338" lvl="1" indent="-119063" eaLnBrk="0" hangingPunct="0">
                <a:spcBef>
                  <a:spcPts val="0"/>
                </a:spcBef>
                <a:spcAft>
                  <a:spcPts val="0"/>
                </a:spcAft>
                <a:buFontTx/>
                <a:buChar char="–"/>
                <a:defRPr/>
              </a:pPr>
              <a:r>
                <a:rPr lang="en-US" sz="1200" kern="0" dirty="0" smtClean="0">
                  <a:ea typeface="ＭＳ Ｐゴシック" charset="-128"/>
                </a:rPr>
                <a:t>Federal Bridge Cross Certified</a:t>
              </a:r>
            </a:p>
            <a:p>
              <a:pPr marL="287338" lvl="1" indent="-119063" eaLnBrk="0" hangingPunct="0">
                <a:spcBef>
                  <a:spcPts val="0"/>
                </a:spcBef>
                <a:spcAft>
                  <a:spcPts val="0"/>
                </a:spcAft>
                <a:buFontTx/>
                <a:buChar char="–"/>
                <a:defRPr/>
              </a:pPr>
              <a:r>
                <a:rPr lang="en-US" sz="1200" kern="0" dirty="0" smtClean="0">
                  <a:ea typeface="ＭＳ Ｐゴシック" charset="-128"/>
                </a:rPr>
                <a:t>Global Credential Validation</a:t>
              </a:r>
            </a:p>
            <a:p>
              <a:pPr marL="287338" lvl="1" indent="-119063" eaLnBrk="0" hangingPunct="0">
                <a:spcBef>
                  <a:spcPts val="0"/>
                </a:spcBef>
                <a:spcAft>
                  <a:spcPts val="0"/>
                </a:spcAft>
                <a:buFontTx/>
                <a:buChar char="–"/>
                <a:defRPr/>
              </a:pPr>
              <a:r>
                <a:rPr lang="en-US" sz="1200" kern="0" dirty="0" smtClean="0">
                  <a:ea typeface="ＭＳ Ｐゴシック" charset="-128"/>
                </a:rPr>
                <a:t>Device Management Console</a:t>
              </a:r>
            </a:p>
            <a:p>
              <a:pPr marL="287338" lvl="1" indent="-119063" eaLnBrk="0" hangingPunct="0">
                <a:spcBef>
                  <a:spcPts val="0"/>
                </a:spcBef>
                <a:spcAft>
                  <a:spcPts val="0"/>
                </a:spcAft>
                <a:buFontTx/>
                <a:buChar char="–"/>
                <a:defRPr/>
              </a:pPr>
              <a:r>
                <a:rPr lang="en-US" sz="1200" kern="0" dirty="0" smtClean="0">
                  <a:ea typeface="ＭＳ Ｐゴシック" charset="-128"/>
                </a:rPr>
                <a:t>Credential </a:t>
              </a:r>
              <a:r>
                <a:rPr lang="en-US" sz="1200" kern="0" dirty="0">
                  <a:ea typeface="ＭＳ Ｐゴシック" charset="-128"/>
                </a:rPr>
                <a:t>Services </a:t>
              </a:r>
              <a:r>
                <a:rPr lang="en-US" sz="1200" kern="0" dirty="0" smtClean="0">
                  <a:ea typeface="ＭＳ Ｐゴシック" charset="-128"/>
                </a:rPr>
                <a:t>Provider for Federal interoperability</a:t>
              </a:r>
            </a:p>
            <a:p>
              <a:pPr marL="287338" lvl="1" indent="-119063" eaLnBrk="0" hangingPunct="0">
                <a:spcBef>
                  <a:spcPts val="0"/>
                </a:spcBef>
                <a:spcAft>
                  <a:spcPts val="600"/>
                </a:spcAft>
                <a:buFontTx/>
                <a:buChar char="–"/>
                <a:defRPr/>
              </a:pPr>
              <a:r>
                <a:rPr kumimoji="0" lang="en-US" sz="1200" b="0"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rPr>
                <a:t>Secure</a:t>
              </a:r>
              <a:r>
                <a:rPr kumimoji="0" lang="en-US" sz="1200" b="0" i="0" u="none" strike="noStrike" kern="0" cap="none" spc="0" normalizeH="0" noProof="0" dirty="0" smtClean="0">
                  <a:ln>
                    <a:noFill/>
                  </a:ln>
                  <a:solidFill>
                    <a:schemeClr val="tx1"/>
                  </a:solidFill>
                  <a:effectLst/>
                  <a:uLnTx/>
                  <a:uFillTx/>
                  <a:latin typeface="+mn-lt"/>
                  <a:ea typeface="ＭＳ Ｐゴシック" charset="-128"/>
                  <a:cs typeface="ＭＳ Ｐゴシック" charset="-128"/>
                </a:rPr>
                <a:t> Hosting of Authoritative </a:t>
              </a:r>
              <a:r>
                <a:rPr lang="en-US" sz="1200" kern="0" dirty="0" smtClean="0">
                  <a:latin typeface="+mn-lt"/>
                  <a:ea typeface="ＭＳ Ｐゴシック" charset="-128"/>
                  <a:cs typeface="ＭＳ Ｐゴシック" charset="-128"/>
                </a:rPr>
                <a:t>Sources</a:t>
              </a:r>
            </a:p>
            <a:p>
              <a:pPr marL="287338" lvl="1" indent="-119063" eaLnBrk="0" hangingPunct="0">
                <a:spcBef>
                  <a:spcPts val="0"/>
                </a:spcBef>
                <a:spcAft>
                  <a:spcPts val="600"/>
                </a:spcAft>
                <a:buFontTx/>
                <a:buChar char="–"/>
                <a:defRPr/>
              </a:pPr>
              <a:endParaRPr kumimoji="0" lang="en-US" sz="1400" b="0"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endParaRPr>
            </a:p>
            <a:p>
              <a:pPr marL="119063" lvl="0" indent="-119063" eaLnBrk="0" hangingPunct="0">
                <a:spcBef>
                  <a:spcPts val="0"/>
                </a:spcBef>
                <a:spcAft>
                  <a:spcPts val="600"/>
                </a:spcAft>
                <a:buFontTx/>
                <a:buChar char="•"/>
                <a:defRPr/>
              </a:pPr>
              <a:r>
                <a:rPr lang="en-US" sz="1400" kern="0" dirty="0" smtClean="0">
                  <a:ea typeface="ＭＳ Ｐゴシック" charset="-128"/>
                  <a:cs typeface="ＭＳ Ｐゴシック" charset="-128"/>
                </a:rPr>
                <a:t>Identity &amp; Information Assurance Consulting/ Credential Enabling</a:t>
              </a:r>
            </a:p>
            <a:p>
              <a:pPr marL="119063" lvl="0" indent="-119063" eaLnBrk="0" hangingPunct="0">
                <a:spcBef>
                  <a:spcPts val="0"/>
                </a:spcBef>
                <a:spcAft>
                  <a:spcPts val="600"/>
                </a:spcAft>
                <a:buFontTx/>
                <a:buChar char="•"/>
                <a:defRPr/>
              </a:pPr>
              <a:r>
                <a:rPr lang="en-US" sz="1400" kern="0" dirty="0" smtClean="0">
                  <a:ea typeface="ＭＳ Ｐゴシック" charset="-128"/>
                  <a:cs typeface="ＭＳ Ｐゴシック" charset="-128"/>
                </a:rPr>
                <a:t>VAR for Identity &amp; Information Assurance related products</a:t>
              </a:r>
            </a:p>
            <a:p>
              <a:pPr marL="119063" lvl="0" indent="-119063" eaLnBrk="0" hangingPunct="0">
                <a:spcBef>
                  <a:spcPts val="0"/>
                </a:spcBef>
                <a:spcAft>
                  <a:spcPts val="600"/>
                </a:spcAft>
                <a:buFontTx/>
                <a:buChar char="•"/>
                <a:defRPr/>
              </a:pPr>
              <a:endParaRPr lang="en-US" sz="1400" kern="0" dirty="0" smtClean="0">
                <a:ea typeface="ＭＳ Ｐゴシック" charset="-128"/>
                <a:cs typeface="ＭＳ Ｐゴシック" charset="-128"/>
              </a:endParaRPr>
            </a:p>
          </p:txBody>
        </p:sp>
        <p:pic>
          <p:nvPicPr>
            <p:cNvPr id="16" name="Picture 15" descr="ORCLogo20yrs.png"/>
            <p:cNvPicPr>
              <a:picLocks noChangeAspect="1"/>
            </p:cNvPicPr>
            <p:nvPr/>
          </p:nvPicPr>
          <p:blipFill>
            <a:blip r:embed="rId7"/>
            <a:stretch>
              <a:fillRect/>
            </a:stretch>
          </p:blipFill>
          <p:spPr>
            <a:xfrm>
              <a:off x="557999" y="1487195"/>
              <a:ext cx="2171700" cy="591820"/>
            </a:xfrm>
            <a:prstGeom prst="rect">
              <a:avLst/>
            </a:prstGeom>
          </p:spPr>
        </p:pic>
        <p:pic>
          <p:nvPicPr>
            <p:cNvPr id="17" name="Picture 16" descr="PIVatol ID.pdf"/>
            <p:cNvPicPr>
              <a:picLocks noChangeAspect="1"/>
            </p:cNvPicPr>
            <p:nvPr/>
          </p:nvPicPr>
          <p:blipFill>
            <a:blip r:embed="rId8"/>
            <a:stretch>
              <a:fillRect/>
            </a:stretch>
          </p:blipFill>
          <p:spPr>
            <a:xfrm>
              <a:off x="2454504" y="3109774"/>
              <a:ext cx="896874" cy="1123188"/>
            </a:xfrm>
            <a:prstGeom prst="rect">
              <a:avLst/>
            </a:prstGeom>
          </p:spPr>
        </p:pic>
        <p:grpSp>
          <p:nvGrpSpPr>
            <p:cNvPr id="18" name="Group 17"/>
            <p:cNvGrpSpPr/>
            <p:nvPr/>
          </p:nvGrpSpPr>
          <p:grpSpPr>
            <a:xfrm>
              <a:off x="945744" y="4933848"/>
              <a:ext cx="1897101" cy="329285"/>
              <a:chOff x="953085" y="4344060"/>
              <a:chExt cx="1897101" cy="329285"/>
            </a:xfrm>
          </p:grpSpPr>
          <p:pic>
            <p:nvPicPr>
              <p:cNvPr id="20" name="Picture 19" descr="ORC Data Sheet May 2012 IDPM-Final.tiff"/>
              <p:cNvPicPr>
                <a:picLocks noChangeAspect="1"/>
              </p:cNvPicPr>
              <p:nvPr/>
            </p:nvPicPr>
            <p:blipFill>
              <a:blip r:embed="rId9"/>
              <a:stretch>
                <a:fillRect/>
              </a:stretch>
            </p:blipFill>
            <p:spPr>
              <a:xfrm>
                <a:off x="953085" y="4344060"/>
                <a:ext cx="1508760" cy="329285"/>
              </a:xfrm>
              <a:prstGeom prst="rect">
                <a:avLst/>
              </a:prstGeom>
            </p:spPr>
          </p:pic>
          <p:sp>
            <p:nvSpPr>
              <p:cNvPr id="21" name="TextBox 20"/>
              <p:cNvSpPr txBox="1"/>
              <p:nvPr/>
            </p:nvSpPr>
            <p:spPr>
              <a:xfrm>
                <a:off x="2461845" y="4344061"/>
                <a:ext cx="388341" cy="261610"/>
              </a:xfrm>
              <a:prstGeom prst="rect">
                <a:avLst/>
              </a:prstGeom>
              <a:noFill/>
            </p:spPr>
            <p:txBody>
              <a:bodyPr wrap="none" rtlCol="0">
                <a:spAutoFit/>
              </a:bodyPr>
              <a:lstStyle/>
              <a:p>
                <a:r>
                  <a:rPr lang="en-US" sz="1100" dirty="0" smtClean="0"/>
                  <a:t>TM</a:t>
                </a:r>
                <a:endParaRPr lang="en-US" sz="1100" dirty="0"/>
              </a:p>
            </p:txBody>
          </p:sp>
        </p:grpSp>
        <p:pic>
          <p:nvPicPr>
            <p:cNvPr id="19" name="Picture 18"/>
            <p:cNvPicPr>
              <a:picLocks noChangeAspect="1"/>
            </p:cNvPicPr>
            <p:nvPr/>
          </p:nvPicPr>
          <p:blipFill>
            <a:blip r:embed="rId10"/>
            <a:srcRect l="12558" b="17008"/>
            <a:stretch>
              <a:fillRect/>
            </a:stretch>
          </p:blipFill>
          <p:spPr>
            <a:xfrm>
              <a:off x="-11" y="3234901"/>
              <a:ext cx="1050546" cy="736218"/>
            </a:xfrm>
            <a:prstGeom prst="rect">
              <a:avLst/>
            </a:prstGeom>
          </p:spPr>
        </p:pic>
      </p:grpSp>
      <p:pic>
        <p:nvPicPr>
          <p:cNvPr id="22" name="Picture 21"/>
          <p:cNvPicPr>
            <a:picLocks noChangeAspect="1"/>
          </p:cNvPicPr>
          <p:nvPr/>
        </p:nvPicPr>
        <p:blipFill>
          <a:blip r:embed="rId11"/>
          <a:stretch>
            <a:fillRect/>
          </a:stretch>
        </p:blipFill>
        <p:spPr>
          <a:xfrm>
            <a:off x="7070197" y="5334007"/>
            <a:ext cx="1123679" cy="888446"/>
          </a:xfrm>
          <a:prstGeom prst="rect">
            <a:avLst/>
          </a:prstGeom>
        </p:spPr>
      </p:pic>
    </p:spTree>
    <p:extLst>
      <p:ext uri="{BB962C8B-B14F-4D97-AF65-F5344CB8AC3E}">
        <p14:creationId xmlns:p14="http://schemas.microsoft.com/office/powerpoint/2010/main" val="41529816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100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WidePoint’s Cybersecurity Benefits</a:t>
            </a:r>
          </a:p>
        </p:txBody>
      </p:sp>
      <p:sp>
        <p:nvSpPr>
          <p:cNvPr id="3" name="Slide Number Placeholder 2"/>
          <p:cNvSpPr>
            <a:spLocks noGrp="1"/>
          </p:cNvSpPr>
          <p:nvPr>
            <p:ph type="sldNum" sz="quarter" idx="12"/>
          </p:nvPr>
        </p:nvSpPr>
        <p:spPr/>
        <p:txBody>
          <a:bodyPr/>
          <a:lstStyle/>
          <a:p>
            <a:fld id="{6AACED50-60B9-4F48-95BB-5FAF8C87F041}" type="slidenum">
              <a:rPr lang="en-US" smtClean="0"/>
              <a:pPr/>
              <a:t>28</a:t>
            </a:fld>
            <a:endParaRPr lang="en-US"/>
          </a:p>
        </p:txBody>
      </p:sp>
      <p:pic>
        <p:nvPicPr>
          <p:cNvPr id="4" name="Picture 5" descr="DB-Gebäude"/>
          <p:cNvPicPr>
            <a:picLocks noChangeAspect="1" noChangeArrowheads="1"/>
          </p:cNvPicPr>
          <p:nvPr/>
        </p:nvPicPr>
        <p:blipFill>
          <a:blip r:embed="rId2">
            <a:lum bright="54000" contrast="-60000"/>
          </a:blip>
          <a:srcRect r="21062"/>
          <a:stretch>
            <a:fillRect/>
          </a:stretch>
        </p:blipFill>
        <p:spPr bwMode="auto">
          <a:xfrm>
            <a:off x="628650" y="1211541"/>
            <a:ext cx="6962488" cy="5113338"/>
          </a:xfrm>
          <a:prstGeom prst="rect">
            <a:avLst/>
          </a:prstGeom>
          <a:noFill/>
          <a:ln w="9525">
            <a:noFill/>
            <a:miter lim="800000"/>
            <a:headEnd/>
            <a:tailEnd/>
          </a:ln>
        </p:spPr>
      </p:pic>
      <p:sp>
        <p:nvSpPr>
          <p:cNvPr id="5" name="Rectangle 6"/>
          <p:cNvSpPr>
            <a:spLocks noChangeArrowheads="1"/>
          </p:cNvSpPr>
          <p:nvPr/>
        </p:nvSpPr>
        <p:spPr bwMode="auto">
          <a:xfrm>
            <a:off x="2143125" y="1233766"/>
            <a:ext cx="6696075" cy="5105400"/>
          </a:xfrm>
          <a:prstGeom prst="rect">
            <a:avLst/>
          </a:prstGeom>
          <a:noFill/>
          <a:ln w="9525">
            <a:noFill/>
            <a:miter lim="800000"/>
            <a:headEnd/>
            <a:tailEnd/>
          </a:ln>
        </p:spPr>
        <p:txBody>
          <a:bodyPr lIns="0" tIns="0" rIns="0" bIns="0">
            <a:prstTxWarp prst="textNoShape">
              <a:avLst/>
            </a:prstTxWarp>
          </a:bodyPr>
          <a:lstStyle/>
          <a:p>
            <a:pPr marL="190500" indent="-190500" eaLnBrk="1" hangingPunct="1">
              <a:lnSpc>
                <a:spcPct val="90000"/>
              </a:lnSpc>
              <a:spcBef>
                <a:spcPct val="20000"/>
              </a:spcBef>
              <a:buClr>
                <a:schemeClr val="bg2"/>
              </a:buClr>
              <a:buSzPct val="75000"/>
              <a:buFont typeface="Wingdings" pitchFamily="-84" charset="2"/>
              <a:buNone/>
            </a:pPr>
            <a:r>
              <a:rPr lang="en-US" sz="2400" dirty="0">
                <a:solidFill>
                  <a:srgbClr val="A50021"/>
                </a:solidFill>
              </a:rPr>
              <a:t>Automation</a:t>
            </a:r>
          </a:p>
          <a:p>
            <a:pPr marL="190500" indent="-190500" eaLnBrk="1" hangingPunct="1">
              <a:lnSpc>
                <a:spcPct val="90000"/>
              </a:lnSpc>
              <a:spcBef>
                <a:spcPct val="20000"/>
              </a:spcBef>
              <a:buClr>
                <a:schemeClr val="bg2"/>
              </a:buClr>
              <a:buSzPct val="75000"/>
              <a:buFont typeface="Wingdings" pitchFamily="-84" charset="2"/>
              <a:buNone/>
            </a:pPr>
            <a:endParaRPr lang="en-US" sz="900" dirty="0">
              <a:solidFill>
                <a:srgbClr val="A50021"/>
              </a:solidFill>
            </a:endParaRPr>
          </a:p>
          <a:p>
            <a:pPr marL="571500" lvl="1" indent="-190500" eaLnBrk="1" hangingPunct="1">
              <a:lnSpc>
                <a:spcPct val="90000"/>
              </a:lnSpc>
              <a:spcBef>
                <a:spcPct val="20000"/>
              </a:spcBef>
              <a:buClr>
                <a:schemeClr val="accent2"/>
              </a:buClr>
              <a:buSzPct val="80000"/>
              <a:buFont typeface="Wingdings" pitchFamily="-84" charset="2"/>
              <a:buChar char="¨"/>
            </a:pPr>
            <a:r>
              <a:rPr lang="en-US" sz="1400" b="1" dirty="0">
                <a:ea typeface="ＭＳ Ｐゴシック" pitchFamily="-84" charset="-128"/>
                <a:cs typeface="ＭＳ Ｐゴシック" pitchFamily="-84" charset="-128"/>
              </a:rPr>
              <a:t>Automated, centralized user administration for</a:t>
            </a:r>
            <a:r>
              <a:rPr lang="en-US" sz="1400" b="1" dirty="0" smtClean="0">
                <a:ea typeface="ＭＳ Ｐゴシック" pitchFamily="-84" charset="-128"/>
                <a:cs typeface="ＭＳ Ｐゴシック" pitchFamily="-84" charset="-128"/>
              </a:rPr>
              <a:t> processes</a:t>
            </a:r>
            <a:endParaRPr lang="en-US" sz="1400" b="1" dirty="0">
              <a:ea typeface="ＭＳ Ｐゴシック" pitchFamily="-84" charset="-128"/>
              <a:cs typeface="ＭＳ Ｐゴシック" pitchFamily="-84" charset="-128"/>
            </a:endParaRPr>
          </a:p>
          <a:p>
            <a:pPr marL="571500" lvl="1" indent="-190500" eaLnBrk="1" hangingPunct="1">
              <a:lnSpc>
                <a:spcPct val="90000"/>
              </a:lnSpc>
              <a:spcBef>
                <a:spcPct val="20000"/>
              </a:spcBef>
              <a:buClr>
                <a:schemeClr val="accent2"/>
              </a:buClr>
              <a:buSzPct val="80000"/>
              <a:buFont typeface="Wingdings" pitchFamily="-84" charset="2"/>
              <a:buChar char="¨"/>
            </a:pPr>
            <a:r>
              <a:rPr lang="en-US" sz="1400" b="1" dirty="0">
                <a:ea typeface="ＭＳ Ｐゴシック" pitchFamily="-84" charset="-128"/>
                <a:cs typeface="ＭＳ Ｐゴシック" pitchFamily="-84" charset="-128"/>
              </a:rPr>
              <a:t>Yields lower costs for helpdesk and hotline services</a:t>
            </a:r>
          </a:p>
          <a:p>
            <a:pPr marL="571500" lvl="1" indent="-190500" eaLnBrk="1" hangingPunct="1">
              <a:lnSpc>
                <a:spcPct val="90000"/>
              </a:lnSpc>
              <a:spcBef>
                <a:spcPct val="20000"/>
              </a:spcBef>
              <a:buClr>
                <a:schemeClr val="accent2"/>
              </a:buClr>
              <a:buSzPct val="80000"/>
              <a:buFont typeface="Wingdings" pitchFamily="-84" charset="2"/>
              <a:buChar char="¨"/>
            </a:pPr>
            <a:r>
              <a:rPr lang="en-US" sz="1400" b="1" dirty="0">
                <a:ea typeface="ＭＳ Ｐゴシック" pitchFamily="-84" charset="-128"/>
                <a:cs typeface="ＭＳ Ｐゴシック" pitchFamily="-84" charset="-128"/>
              </a:rPr>
              <a:t>Enhanced cost transparency for asset management</a:t>
            </a:r>
          </a:p>
          <a:p>
            <a:pPr marL="571500" lvl="1" indent="-190500" eaLnBrk="1" hangingPunct="1">
              <a:lnSpc>
                <a:spcPct val="90000"/>
              </a:lnSpc>
              <a:spcBef>
                <a:spcPct val="20000"/>
              </a:spcBef>
              <a:buClr>
                <a:schemeClr val="accent2"/>
              </a:buClr>
              <a:buSzPct val="80000"/>
              <a:buFont typeface="Wingdings" pitchFamily="-84" charset="2"/>
              <a:buChar char="¨"/>
            </a:pPr>
            <a:r>
              <a:rPr lang="en-US" sz="1400" b="1" dirty="0">
                <a:ea typeface="ＭＳ Ｐゴシック" pitchFamily="-84" charset="-128"/>
                <a:cs typeface="ＭＳ Ｐゴシック" pitchFamily="-84" charset="-128"/>
              </a:rPr>
              <a:t>Securely automate and manage portals</a:t>
            </a:r>
          </a:p>
          <a:p>
            <a:pPr marL="190500" indent="-190500" eaLnBrk="1" hangingPunct="1">
              <a:lnSpc>
                <a:spcPct val="90000"/>
              </a:lnSpc>
              <a:spcBef>
                <a:spcPct val="20000"/>
              </a:spcBef>
              <a:buClr>
                <a:schemeClr val="bg2"/>
              </a:buClr>
              <a:buSzPct val="75000"/>
              <a:buFont typeface="Wingdings" pitchFamily="-84" charset="2"/>
              <a:buNone/>
            </a:pPr>
            <a:endParaRPr lang="en-US" dirty="0">
              <a:solidFill>
                <a:schemeClr val="hlink"/>
              </a:solidFill>
            </a:endParaRPr>
          </a:p>
          <a:p>
            <a:pPr marL="190500" indent="-190500" eaLnBrk="1" hangingPunct="1">
              <a:lnSpc>
                <a:spcPct val="90000"/>
              </a:lnSpc>
              <a:spcBef>
                <a:spcPct val="20000"/>
              </a:spcBef>
              <a:buClr>
                <a:schemeClr val="bg2"/>
              </a:buClr>
              <a:buSzPct val="75000"/>
              <a:buFont typeface="Wingdings" pitchFamily="-84" charset="2"/>
              <a:buNone/>
            </a:pPr>
            <a:r>
              <a:rPr lang="en-US" sz="2400" dirty="0">
                <a:solidFill>
                  <a:srgbClr val="A50021"/>
                </a:solidFill>
              </a:rPr>
              <a:t>Increased productivity</a:t>
            </a:r>
          </a:p>
          <a:p>
            <a:pPr marL="190500" indent="-190500" eaLnBrk="1" hangingPunct="1">
              <a:lnSpc>
                <a:spcPct val="90000"/>
              </a:lnSpc>
              <a:spcBef>
                <a:spcPct val="20000"/>
              </a:spcBef>
              <a:buClr>
                <a:schemeClr val="bg2"/>
              </a:buClr>
              <a:buSzPct val="75000"/>
              <a:buFont typeface="Wingdings" pitchFamily="-84" charset="2"/>
              <a:buNone/>
            </a:pPr>
            <a:endParaRPr lang="en-US" sz="900" dirty="0">
              <a:solidFill>
                <a:schemeClr val="hlink"/>
              </a:solidFill>
            </a:endParaRPr>
          </a:p>
          <a:p>
            <a:pPr marL="571500" lvl="1" indent="-190500" eaLnBrk="1" hangingPunct="1">
              <a:lnSpc>
                <a:spcPct val="90000"/>
              </a:lnSpc>
              <a:spcBef>
                <a:spcPct val="20000"/>
              </a:spcBef>
              <a:buClr>
                <a:schemeClr val="accent2"/>
              </a:buClr>
              <a:buSzPct val="80000"/>
              <a:buFont typeface="Wingdings" pitchFamily="-84" charset="2"/>
              <a:buChar char="¨"/>
            </a:pPr>
            <a:r>
              <a:rPr lang="en-US" sz="1400" b="1" dirty="0">
                <a:ea typeface="ＭＳ Ｐゴシック" pitchFamily="-84" charset="-128"/>
                <a:cs typeface="ＭＳ Ｐゴシック" pitchFamily="-84" charset="-128"/>
              </a:rPr>
              <a:t>Automated provisioning of accounts in connected systems</a:t>
            </a:r>
          </a:p>
          <a:p>
            <a:pPr marL="571500" lvl="1" indent="-190500" eaLnBrk="1" hangingPunct="1">
              <a:lnSpc>
                <a:spcPct val="90000"/>
              </a:lnSpc>
              <a:spcBef>
                <a:spcPct val="20000"/>
              </a:spcBef>
              <a:buClr>
                <a:schemeClr val="accent2"/>
              </a:buClr>
              <a:buSzPct val="80000"/>
              <a:buFont typeface="Wingdings" pitchFamily="-84" charset="2"/>
              <a:buChar char="¨"/>
            </a:pPr>
            <a:r>
              <a:rPr lang="en-US" sz="1400" b="1" dirty="0">
                <a:ea typeface="ＭＳ Ｐゴシック" pitchFamily="-84" charset="-128"/>
                <a:cs typeface="ＭＳ Ｐゴシック" pitchFamily="-84" charset="-128"/>
              </a:rPr>
              <a:t>Ensure data quality by automatic synchronization</a:t>
            </a:r>
          </a:p>
          <a:p>
            <a:pPr marL="571500" lvl="1" indent="-190500" eaLnBrk="1" hangingPunct="1">
              <a:lnSpc>
                <a:spcPct val="90000"/>
              </a:lnSpc>
              <a:spcBef>
                <a:spcPct val="20000"/>
              </a:spcBef>
              <a:buClr>
                <a:schemeClr val="accent2"/>
              </a:buClr>
              <a:buSzPct val="80000"/>
              <a:buFont typeface="Wingdings" pitchFamily="-84" charset="2"/>
              <a:buChar char="¨"/>
            </a:pPr>
            <a:r>
              <a:rPr lang="en-US" sz="1400" b="1" dirty="0">
                <a:ea typeface="ＭＳ Ｐゴシック" pitchFamily="-84" charset="-128"/>
                <a:cs typeface="ＭＳ Ｐゴシック" pitchFamily="-84" charset="-128"/>
              </a:rPr>
              <a:t>Increase in user productivity through fewer passwords</a:t>
            </a:r>
          </a:p>
          <a:p>
            <a:pPr marL="190500" indent="-190500" eaLnBrk="1" hangingPunct="1">
              <a:lnSpc>
                <a:spcPct val="90000"/>
              </a:lnSpc>
              <a:spcBef>
                <a:spcPct val="20000"/>
              </a:spcBef>
              <a:buClr>
                <a:schemeClr val="bg2"/>
              </a:buClr>
              <a:buSzPct val="75000"/>
              <a:buFont typeface="Wingdings" pitchFamily="-84" charset="2"/>
              <a:buNone/>
            </a:pPr>
            <a:endParaRPr lang="en-US" dirty="0">
              <a:solidFill>
                <a:schemeClr val="hlink"/>
              </a:solidFill>
            </a:endParaRPr>
          </a:p>
          <a:p>
            <a:pPr marL="190500" indent="-190500" eaLnBrk="1" hangingPunct="1">
              <a:lnSpc>
                <a:spcPct val="90000"/>
              </a:lnSpc>
              <a:spcBef>
                <a:spcPct val="20000"/>
              </a:spcBef>
              <a:buClr>
                <a:schemeClr val="bg2"/>
              </a:buClr>
              <a:buSzPct val="75000"/>
              <a:buFont typeface="Wingdings" pitchFamily="-84" charset="2"/>
              <a:buNone/>
            </a:pPr>
            <a:r>
              <a:rPr lang="en-US" sz="2400" dirty="0">
                <a:solidFill>
                  <a:srgbClr val="A50021"/>
                </a:solidFill>
              </a:rPr>
              <a:t>Improved security</a:t>
            </a:r>
          </a:p>
          <a:p>
            <a:pPr marL="190500" indent="-190500" eaLnBrk="1" hangingPunct="1">
              <a:lnSpc>
                <a:spcPct val="90000"/>
              </a:lnSpc>
              <a:spcBef>
                <a:spcPct val="20000"/>
              </a:spcBef>
              <a:buClr>
                <a:schemeClr val="bg2"/>
              </a:buClr>
              <a:buSzPct val="75000"/>
              <a:buFont typeface="Wingdings" pitchFamily="-84" charset="2"/>
              <a:buNone/>
            </a:pPr>
            <a:endParaRPr lang="en-US" sz="900" dirty="0">
              <a:solidFill>
                <a:srgbClr val="A50021"/>
              </a:solidFill>
            </a:endParaRPr>
          </a:p>
          <a:p>
            <a:pPr marL="571500" lvl="1" indent="-190500">
              <a:lnSpc>
                <a:spcPct val="90000"/>
              </a:lnSpc>
              <a:spcBef>
                <a:spcPct val="20000"/>
              </a:spcBef>
              <a:buClr>
                <a:schemeClr val="accent2"/>
              </a:buClr>
              <a:buSzPct val="80000"/>
              <a:buFont typeface="Wingdings" pitchFamily="-84" charset="2"/>
              <a:buChar char="¨"/>
            </a:pPr>
            <a:r>
              <a:rPr lang="en-US" sz="1400" b="1" dirty="0">
                <a:ea typeface="Times New Roman" pitchFamily="-84" charset="0"/>
                <a:cs typeface="Times New Roman" pitchFamily="-84" charset="0"/>
              </a:rPr>
              <a:t>Standardized security checks at the highest level for administrators</a:t>
            </a:r>
          </a:p>
          <a:p>
            <a:pPr marL="571500" lvl="1" indent="-190500">
              <a:lnSpc>
                <a:spcPct val="90000"/>
              </a:lnSpc>
              <a:spcBef>
                <a:spcPct val="20000"/>
              </a:spcBef>
              <a:buClr>
                <a:schemeClr val="accent2"/>
              </a:buClr>
              <a:buSzPct val="80000"/>
              <a:buFont typeface="Wingdings" pitchFamily="-84" charset="2"/>
              <a:buChar char="¨"/>
            </a:pPr>
            <a:r>
              <a:rPr lang="en-US" sz="1400" b="1" dirty="0">
                <a:ea typeface="Times New Roman" pitchFamily="-84" charset="0"/>
                <a:cs typeface="Times New Roman" pitchFamily="-84" charset="0"/>
              </a:rPr>
              <a:t>Compliant with the NIST RBAC (Role-Based Access Control) standard</a:t>
            </a:r>
            <a:r>
              <a:rPr lang="en-US" sz="1400" dirty="0">
                <a:ea typeface="Times New Roman" pitchFamily="-84" charset="0"/>
                <a:cs typeface="Times New Roman" pitchFamily="-84" charset="0"/>
              </a:rPr>
              <a:t> </a:t>
            </a:r>
            <a:endParaRPr lang="en-US" sz="1400" b="1" dirty="0">
              <a:ea typeface="ＭＳ Ｐゴシック" pitchFamily="-84" charset="-128"/>
              <a:cs typeface="ＭＳ Ｐゴシック" pitchFamily="-84" charset="-128"/>
            </a:endParaRPr>
          </a:p>
          <a:p>
            <a:pPr marL="571500" lvl="1" indent="-190500" eaLnBrk="1" hangingPunct="1">
              <a:lnSpc>
                <a:spcPct val="90000"/>
              </a:lnSpc>
              <a:spcBef>
                <a:spcPct val="20000"/>
              </a:spcBef>
              <a:buClr>
                <a:schemeClr val="accent2"/>
              </a:buClr>
              <a:buSzPct val="80000"/>
              <a:buFont typeface="Wingdings" pitchFamily="-84" charset="2"/>
              <a:buChar char="¨"/>
            </a:pPr>
            <a:r>
              <a:rPr lang="en-US" sz="1400" b="1" dirty="0">
                <a:ea typeface="ＭＳ Ｐゴシック" pitchFamily="-84" charset="-128"/>
                <a:cs typeface="ＭＳ Ｐゴシック" pitchFamily="-84" charset="-128"/>
              </a:rPr>
              <a:t>Enterprise-wide transparency of access rights</a:t>
            </a:r>
          </a:p>
          <a:p>
            <a:pPr marL="571500" lvl="1" indent="-190500" eaLnBrk="1" hangingPunct="1">
              <a:lnSpc>
                <a:spcPct val="90000"/>
              </a:lnSpc>
              <a:spcBef>
                <a:spcPct val="20000"/>
              </a:spcBef>
              <a:buClr>
                <a:schemeClr val="accent2"/>
              </a:buClr>
              <a:buSzPct val="80000"/>
              <a:buFont typeface="Wingdings" pitchFamily="-84" charset="2"/>
              <a:buChar char="¨"/>
            </a:pPr>
            <a:r>
              <a:rPr lang="en-US" sz="1400" b="1" dirty="0">
                <a:ea typeface="ＭＳ Ｐゴシック" pitchFamily="-84" charset="-128"/>
                <a:cs typeface="ＭＳ Ｐゴシック" pitchFamily="-84" charset="-128"/>
              </a:rPr>
              <a:t>Quick revocation of access rights</a:t>
            </a:r>
          </a:p>
          <a:p>
            <a:pPr marL="571500" lvl="1" indent="-190500" eaLnBrk="1" hangingPunct="1">
              <a:lnSpc>
                <a:spcPct val="90000"/>
              </a:lnSpc>
              <a:spcBef>
                <a:spcPct val="20000"/>
              </a:spcBef>
              <a:buClr>
                <a:schemeClr val="accent2"/>
              </a:buClr>
              <a:buSzPct val="80000"/>
              <a:buFont typeface="Wingdings" pitchFamily="-84" charset="2"/>
              <a:buChar char="¨"/>
            </a:pPr>
            <a:r>
              <a:rPr lang="en-US" sz="1400" b="1" dirty="0">
                <a:ea typeface="ＭＳ Ｐゴシック" pitchFamily="-84" charset="-128"/>
                <a:cs typeface="ＭＳ Ｐゴシック" pitchFamily="-84" charset="-128"/>
              </a:rPr>
              <a:t>Precise monitoring of access rights</a:t>
            </a:r>
          </a:p>
          <a:p>
            <a:pPr marL="190500" indent="-190500" eaLnBrk="1" hangingPunct="1">
              <a:lnSpc>
                <a:spcPct val="90000"/>
              </a:lnSpc>
              <a:spcBef>
                <a:spcPct val="20000"/>
              </a:spcBef>
              <a:buClr>
                <a:schemeClr val="bg2"/>
              </a:buClr>
              <a:buSzPct val="75000"/>
              <a:buFont typeface="Wingdings" pitchFamily="-84" charset="2"/>
              <a:buNone/>
            </a:pPr>
            <a:endParaRPr lang="en-US" dirty="0">
              <a:solidFill>
                <a:schemeClr val="hlink"/>
              </a:solidFill>
            </a:endParaRPr>
          </a:p>
        </p:txBody>
      </p:sp>
      <p:pic>
        <p:nvPicPr>
          <p:cNvPr id="6" name="Picture 8" descr="j0216025"/>
          <p:cNvPicPr preferRelativeResize="0">
            <a:picLocks noChangeAspect="1" noChangeArrowheads="1"/>
          </p:cNvPicPr>
          <p:nvPr/>
        </p:nvPicPr>
        <p:blipFill>
          <a:blip r:embed="rId3"/>
          <a:srcRect/>
          <a:stretch>
            <a:fillRect/>
          </a:stretch>
        </p:blipFill>
        <p:spPr bwMode="auto">
          <a:xfrm>
            <a:off x="635000" y="2262466"/>
            <a:ext cx="1295400" cy="869950"/>
          </a:xfrm>
          <a:prstGeom prst="rect">
            <a:avLst/>
          </a:prstGeom>
          <a:noFill/>
          <a:ln w="38100">
            <a:solidFill>
              <a:schemeClr val="bg1"/>
            </a:solidFill>
            <a:miter lim="800000"/>
            <a:headEnd/>
            <a:tailEnd/>
          </a:ln>
        </p:spPr>
      </p:pic>
      <p:pic>
        <p:nvPicPr>
          <p:cNvPr id="7" name="Picture 9" descr="GetThumb"/>
          <p:cNvPicPr preferRelativeResize="0">
            <a:picLocks noChangeAspect="1" noChangeArrowheads="1"/>
          </p:cNvPicPr>
          <p:nvPr/>
        </p:nvPicPr>
        <p:blipFill>
          <a:blip r:embed="rId4"/>
          <a:srcRect/>
          <a:stretch>
            <a:fillRect/>
          </a:stretch>
        </p:blipFill>
        <p:spPr bwMode="auto">
          <a:xfrm>
            <a:off x="635000" y="3311804"/>
            <a:ext cx="1295400" cy="863600"/>
          </a:xfrm>
          <a:prstGeom prst="rect">
            <a:avLst/>
          </a:prstGeom>
          <a:noFill/>
          <a:ln w="38100">
            <a:solidFill>
              <a:schemeClr val="bg1"/>
            </a:solidFill>
            <a:miter lim="800000"/>
            <a:headEnd/>
            <a:tailEnd/>
          </a:ln>
        </p:spPr>
      </p:pic>
      <p:grpSp>
        <p:nvGrpSpPr>
          <p:cNvPr id="8" name="Group 10"/>
          <p:cNvGrpSpPr>
            <a:grpSpLocks/>
          </p:cNvGrpSpPr>
          <p:nvPr/>
        </p:nvGrpSpPr>
        <p:grpSpPr bwMode="auto">
          <a:xfrm>
            <a:off x="635000" y="4280179"/>
            <a:ext cx="1295400" cy="965200"/>
            <a:chOff x="4320" y="279"/>
            <a:chExt cx="964" cy="729"/>
          </a:xfrm>
        </p:grpSpPr>
        <p:pic>
          <p:nvPicPr>
            <p:cNvPr id="9" name="Picture 11" descr="PH03435I"/>
            <p:cNvPicPr preferRelativeResize="0">
              <a:picLocks noChangeArrowheads="1"/>
            </p:cNvPicPr>
            <p:nvPr/>
          </p:nvPicPr>
          <p:blipFill>
            <a:blip r:embed="rId5"/>
            <a:srcRect/>
            <a:stretch>
              <a:fillRect/>
            </a:stretch>
          </p:blipFill>
          <p:spPr bwMode="auto">
            <a:xfrm>
              <a:off x="4320" y="336"/>
              <a:ext cx="964" cy="672"/>
            </a:xfrm>
            <a:prstGeom prst="rect">
              <a:avLst/>
            </a:prstGeom>
            <a:noFill/>
            <a:ln w="38100">
              <a:solidFill>
                <a:schemeClr val="bg1"/>
              </a:solidFill>
              <a:miter lim="800000"/>
              <a:headEnd/>
              <a:tailEnd/>
            </a:ln>
          </p:spPr>
        </p:pic>
        <p:sp>
          <p:nvSpPr>
            <p:cNvPr id="10" name="Text Box 12"/>
            <p:cNvSpPr txBox="1">
              <a:spLocks noChangeArrowheads="1"/>
            </p:cNvSpPr>
            <p:nvPr/>
          </p:nvSpPr>
          <p:spPr bwMode="auto">
            <a:xfrm rot="20330472">
              <a:off x="4366" y="279"/>
              <a:ext cx="816" cy="329"/>
            </a:xfrm>
            <a:prstGeom prst="rect">
              <a:avLst/>
            </a:prstGeom>
            <a:noFill/>
            <a:ln w="38100">
              <a:solidFill>
                <a:schemeClr val="bg1"/>
              </a:solidFill>
              <a:miter lim="800000"/>
              <a:headEnd/>
              <a:tailEnd/>
            </a:ln>
          </p:spPr>
          <p:txBody>
            <a:bodyPr wrap="none">
              <a:prstTxWarp prst="textNoShape">
                <a:avLst/>
              </a:prstTxWarp>
              <a:spAutoFit/>
            </a:bodyPr>
            <a:lstStyle/>
            <a:p>
              <a:r>
                <a:rPr lang="en-US" sz="2000" b="1" dirty="0">
                  <a:solidFill>
                    <a:srgbClr val="CC3300"/>
                  </a:solidFill>
                </a:rPr>
                <a:t>Always</a:t>
              </a:r>
            </a:p>
          </p:txBody>
        </p:sp>
      </p:grpSp>
      <p:pic>
        <p:nvPicPr>
          <p:cNvPr id="11" name="Picture 13" descr="iStock_000000029712"/>
          <p:cNvPicPr preferRelativeResize="0">
            <a:picLocks noChangeArrowheads="1"/>
          </p:cNvPicPr>
          <p:nvPr/>
        </p:nvPicPr>
        <p:blipFill>
          <a:blip r:embed="rId6"/>
          <a:srcRect/>
          <a:stretch>
            <a:fillRect/>
          </a:stretch>
        </p:blipFill>
        <p:spPr bwMode="auto">
          <a:xfrm>
            <a:off x="635000" y="5424766"/>
            <a:ext cx="1295400" cy="914400"/>
          </a:xfrm>
          <a:prstGeom prst="rect">
            <a:avLst/>
          </a:prstGeom>
          <a:noFill/>
          <a:ln w="38100">
            <a:solidFill>
              <a:schemeClr val="bg1"/>
            </a:solidFill>
            <a:miter lim="800000"/>
            <a:headEnd/>
            <a:tailEnd/>
          </a:ln>
        </p:spPr>
      </p:pic>
      <p:grpSp>
        <p:nvGrpSpPr>
          <p:cNvPr id="12" name="Group 11"/>
          <p:cNvGrpSpPr/>
          <p:nvPr/>
        </p:nvGrpSpPr>
        <p:grpSpPr>
          <a:xfrm>
            <a:off x="628650" y="1211541"/>
            <a:ext cx="1301750" cy="871538"/>
            <a:chOff x="628650" y="1425575"/>
            <a:chExt cx="1301750" cy="871538"/>
          </a:xfrm>
        </p:grpSpPr>
        <p:pic>
          <p:nvPicPr>
            <p:cNvPr id="13" name="Picture 7" descr="KS11102"/>
            <p:cNvPicPr preferRelativeResize="0">
              <a:picLocks noChangeAspect="1" noChangeArrowheads="1"/>
            </p:cNvPicPr>
            <p:nvPr/>
          </p:nvPicPr>
          <p:blipFill>
            <a:blip r:embed="rId7"/>
            <a:srcRect/>
            <a:stretch>
              <a:fillRect/>
            </a:stretch>
          </p:blipFill>
          <p:spPr bwMode="auto">
            <a:xfrm>
              <a:off x="635000" y="1433513"/>
              <a:ext cx="1295400" cy="863600"/>
            </a:xfrm>
            <a:prstGeom prst="rect">
              <a:avLst/>
            </a:prstGeom>
            <a:noFill/>
            <a:ln w="38100">
              <a:solidFill>
                <a:schemeClr val="bg1"/>
              </a:solidFill>
              <a:miter lim="800000"/>
              <a:headEnd/>
              <a:tailEnd/>
            </a:ln>
          </p:spPr>
        </p:pic>
        <p:pic>
          <p:nvPicPr>
            <p:cNvPr id="14" name="Picture 14"/>
            <p:cNvPicPr>
              <a:picLocks noChangeAspect="1" noChangeArrowheads="1"/>
            </p:cNvPicPr>
            <p:nvPr/>
          </p:nvPicPr>
          <p:blipFill>
            <a:blip r:embed="rId8"/>
            <a:srcRect/>
            <a:stretch>
              <a:fillRect/>
            </a:stretch>
          </p:blipFill>
          <p:spPr bwMode="auto">
            <a:xfrm>
              <a:off x="628650" y="1425575"/>
              <a:ext cx="1301750" cy="871538"/>
            </a:xfrm>
            <a:prstGeom prst="rect">
              <a:avLst/>
            </a:prstGeom>
            <a:noFill/>
            <a:ln w="9525">
              <a:noFill/>
              <a:miter lim="800000"/>
              <a:headEnd/>
              <a:tailEnd/>
            </a:ln>
          </p:spPr>
        </p:pic>
      </p:grpSp>
    </p:spTree>
    <p:extLst>
      <p:ext uri="{BB962C8B-B14F-4D97-AF65-F5344CB8AC3E}">
        <p14:creationId xmlns:p14="http://schemas.microsoft.com/office/powerpoint/2010/main" val="14043521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100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2" presetClass="entr" presetSubtype="4" accel="50000" decel="50000" fill="hold" nodeType="afterEffect">
                                  <p:stCondLst>
                                    <p:cond delay="100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3000"/>
                            </p:stCondLst>
                            <p:childTnLst>
                              <p:par>
                                <p:cTn id="15" presetID="2" presetClass="entr" presetSubtype="4" accel="50000" decel="50000" fill="hold" nodeType="afterEffect">
                                  <p:stCondLst>
                                    <p:cond delay="100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4500"/>
                            </p:stCondLst>
                            <p:childTnLst>
                              <p:par>
                                <p:cTn id="20" presetID="2" presetClass="entr" presetSubtype="4" accel="50000" decel="50000" fill="hold" nodeType="afterEffect">
                                  <p:stCondLst>
                                    <p:cond delay="100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6000"/>
                            </p:stCondLst>
                            <p:childTnLst>
                              <p:par>
                                <p:cTn id="25" presetID="2" presetClass="entr" presetSubtype="4" accel="50000" decel="50000" fill="hold" nodeType="afterEffect">
                                  <p:stCondLst>
                                    <p:cond delay="100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p:cNvSpPr>
            <a:spLocks noGrp="1"/>
          </p:cNvSpPr>
          <p:nvPr>
            <p:ph type="sldNum" sz="quarter" idx="12"/>
          </p:nvPr>
        </p:nvSpPr>
        <p:spPr/>
        <p:txBody>
          <a:bodyPr/>
          <a:lstStyle/>
          <a:p>
            <a:fld id="{87081E1F-59EB-4143-97E5-C46A83090417}" type="slidenum">
              <a:rPr lang="en-US" smtClean="0"/>
              <a:pPr/>
              <a:t>29</a:t>
            </a:fld>
            <a:endParaRPr lang="en-US" dirty="0"/>
          </a:p>
        </p:txBody>
      </p:sp>
      <p:sp>
        <p:nvSpPr>
          <p:cNvPr id="2" name="Title 1"/>
          <p:cNvSpPr>
            <a:spLocks noGrp="1"/>
          </p:cNvSpPr>
          <p:nvPr>
            <p:ph type="title"/>
          </p:nvPr>
        </p:nvSpPr>
        <p:spPr/>
        <p:txBody>
          <a:bodyPr>
            <a:noAutofit/>
          </a:bodyPr>
          <a:lstStyle/>
          <a:p>
            <a:r>
              <a:rPr lang="en-US" sz="2800" dirty="0" smtClean="0"/>
              <a:t>How are you integrating Company Businesses to provide WidePoint solutions?</a:t>
            </a:r>
            <a:endParaRPr lang="en-US" sz="2800" dirty="0"/>
          </a:p>
        </p:txBody>
      </p:sp>
      <p:sp>
        <p:nvSpPr>
          <p:cNvPr id="4" name="Content Placeholder 2"/>
          <p:cNvSpPr>
            <a:spLocks noGrp="1"/>
          </p:cNvSpPr>
          <p:nvPr>
            <p:ph idx="13"/>
          </p:nvPr>
        </p:nvSpPr>
        <p:spPr/>
        <p:txBody>
          <a:bodyPr>
            <a:normAutofit/>
          </a:bodyPr>
          <a:lstStyle/>
          <a:p>
            <a:r>
              <a:rPr lang="en-US" sz="2800" dirty="0" smtClean="0"/>
              <a:t>Integrated ID </a:t>
            </a:r>
            <a:r>
              <a:rPr lang="en-US" sz="2800" dirty="0" err="1" smtClean="0"/>
              <a:t>Mgmt</a:t>
            </a:r>
            <a:r>
              <a:rPr lang="en-US" sz="2800" dirty="0" smtClean="0"/>
              <a:t>, </a:t>
            </a:r>
            <a:r>
              <a:rPr lang="en-US" sz="2800" dirty="0" smtClean="0"/>
              <a:t>Mobile </a:t>
            </a:r>
            <a:r>
              <a:rPr lang="en-US" sz="2800" dirty="0" smtClean="0"/>
              <a:t>Device </a:t>
            </a:r>
            <a:r>
              <a:rPr lang="en-US" sz="2800" dirty="0" err="1" smtClean="0"/>
              <a:t>Mgmt</a:t>
            </a:r>
            <a:r>
              <a:rPr lang="en-US" sz="2800" dirty="0" smtClean="0"/>
              <a:t> (MDM) &amp; </a:t>
            </a:r>
            <a:r>
              <a:rPr lang="en-US" sz="2800" dirty="0" smtClean="0"/>
              <a:t>Mobile </a:t>
            </a:r>
            <a:r>
              <a:rPr lang="en-US" sz="2800" dirty="0" smtClean="0"/>
              <a:t>Device Security MDS into single Chip management portal</a:t>
            </a:r>
          </a:p>
          <a:p>
            <a:pPr lvl="1"/>
            <a:r>
              <a:rPr lang="en-US" sz="2400" dirty="0" smtClean="0"/>
              <a:t>Leverage TEMS Customer-base of over 500K Managed Devices</a:t>
            </a:r>
          </a:p>
          <a:p>
            <a:pPr lvl="1"/>
            <a:r>
              <a:rPr lang="en-US" sz="2400" dirty="0" smtClean="0"/>
              <a:t>Expands channel for identity &amp; attribute management solutions</a:t>
            </a:r>
          </a:p>
          <a:p>
            <a:pPr lvl="1"/>
            <a:r>
              <a:rPr lang="en-US" sz="2400" dirty="0" smtClean="0"/>
              <a:t>Provision an EMV payment application to existing or new credentials</a:t>
            </a:r>
          </a:p>
          <a:p>
            <a:endParaRPr lang="en-US" sz="2800" dirty="0" smtClean="0"/>
          </a:p>
        </p:txBody>
      </p:sp>
      <p:sp>
        <p:nvSpPr>
          <p:cNvPr id="5" name="AutoShape 1031"/>
          <p:cNvSpPr>
            <a:spLocks noChangeArrowheads="1"/>
          </p:cNvSpPr>
          <p:nvPr/>
        </p:nvSpPr>
        <p:spPr bwMode="auto">
          <a:xfrm>
            <a:off x="1371600" y="5450429"/>
            <a:ext cx="6400800" cy="685800"/>
          </a:xfrm>
          <a:prstGeom prst="roundRect">
            <a:avLst>
              <a:gd name="adj" fmla="val 0"/>
            </a:avLst>
          </a:prstGeom>
          <a:solidFill>
            <a:srgbClr val="257AAF"/>
          </a:solidFill>
          <a:ln w="9525">
            <a:noFill/>
            <a:round/>
            <a:headEnd/>
            <a:tailEnd/>
          </a:ln>
        </p:spPr>
        <p:txBody>
          <a:bodyPr anchor="ctr">
            <a:prstTxWarp prst="textNoShape">
              <a:avLst/>
            </a:prstTxWarp>
          </a:bodyPr>
          <a:lstStyle/>
          <a:p>
            <a:pPr algn="ctr" eaLnBrk="0" hangingPunct="0"/>
            <a:r>
              <a:rPr lang="en-US" i="1" dirty="0">
                <a:solidFill>
                  <a:schemeClr val="bg1"/>
                </a:solidFill>
                <a:ea typeface="ＭＳ Ｐゴシック" pitchFamily="-65" charset="-128"/>
                <a:cs typeface="ＭＳ Ｐゴシック" pitchFamily="-65" charset="-128"/>
              </a:rPr>
              <a:t>Built on a Modular Infrastructure</a:t>
            </a:r>
          </a:p>
        </p:txBody>
      </p:sp>
    </p:spTree>
    <p:extLst>
      <p:ext uri="{BB962C8B-B14F-4D97-AF65-F5344CB8AC3E}">
        <p14:creationId xmlns:p14="http://schemas.microsoft.com/office/powerpoint/2010/main" val="29571749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6AACED50-60B9-4F48-95BB-5FAF8C87F041}" type="slidenum">
              <a:rPr lang="en-US" smtClean="0"/>
              <a:pPr/>
              <a:t>3</a:t>
            </a:fld>
            <a:endParaRPr lang="en-US"/>
          </a:p>
        </p:txBody>
      </p:sp>
      <p:sp>
        <p:nvSpPr>
          <p:cNvPr id="2" name="Title 1"/>
          <p:cNvSpPr>
            <a:spLocks noGrp="1"/>
          </p:cNvSpPr>
          <p:nvPr>
            <p:ph type="title"/>
          </p:nvPr>
        </p:nvSpPr>
        <p:spPr/>
        <p:txBody>
          <a:bodyPr>
            <a:normAutofit/>
          </a:bodyPr>
          <a:lstStyle/>
          <a:p>
            <a:r>
              <a:rPr lang="en-US" dirty="0" smtClean="0"/>
              <a:t>Introduction of WidePoint Team</a:t>
            </a:r>
            <a:endParaRPr lang="en-US" dirty="0"/>
          </a:p>
        </p:txBody>
      </p:sp>
      <p:sp>
        <p:nvSpPr>
          <p:cNvPr id="3" name="Content Placeholder 2"/>
          <p:cNvSpPr>
            <a:spLocks noGrp="1"/>
          </p:cNvSpPr>
          <p:nvPr>
            <p:ph sz="quarter" idx="13"/>
          </p:nvPr>
        </p:nvSpPr>
        <p:spPr/>
        <p:txBody>
          <a:bodyPr/>
          <a:lstStyle/>
          <a:p>
            <a:r>
              <a:rPr lang="en-US" dirty="0" smtClean="0"/>
              <a:t>Edward Hagans - Senior Director</a:t>
            </a:r>
          </a:p>
          <a:p>
            <a:r>
              <a:rPr lang="en-US" dirty="0" smtClean="0"/>
              <a:t>Dave Russie – Senior Vice President(SVP)</a:t>
            </a:r>
          </a:p>
          <a:p>
            <a:r>
              <a:rPr lang="en-US" dirty="0" smtClean="0"/>
              <a:t>Daniel Turissini – Chief Technology Officer(CTO)</a:t>
            </a:r>
          </a:p>
          <a:p>
            <a:r>
              <a:rPr lang="en-US" dirty="0" smtClean="0"/>
              <a:t>John Atkinson – Chief Sales &amp; Marketing  Officer(CSMO)</a:t>
            </a:r>
          </a:p>
          <a:p>
            <a:r>
              <a:rPr lang="en-US" dirty="0" smtClean="0"/>
              <a:t>Denise Finnance – </a:t>
            </a:r>
            <a:r>
              <a:rPr lang="en-US" dirty="0" smtClean="0"/>
              <a:t>President/COO, </a:t>
            </a:r>
            <a:r>
              <a:rPr lang="en-US" dirty="0" err="1" smtClean="0"/>
              <a:t>Cybersecurity</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AACED50-60B9-4F48-95BB-5FAF8C87F041}" type="slidenum">
              <a:rPr lang="en-US" smtClean="0"/>
              <a:pPr/>
              <a:t>30</a:t>
            </a:fld>
            <a:endParaRPr lang="en-US"/>
          </a:p>
        </p:txBody>
      </p:sp>
      <p:sp>
        <p:nvSpPr>
          <p:cNvPr id="3" name="Title 2"/>
          <p:cNvSpPr>
            <a:spLocks noGrp="1"/>
          </p:cNvSpPr>
          <p:nvPr>
            <p:ph type="title"/>
          </p:nvPr>
        </p:nvSpPr>
        <p:spPr/>
        <p:txBody>
          <a:bodyPr/>
          <a:lstStyle/>
          <a:p>
            <a:r>
              <a:rPr lang="en-US" smtClean="0"/>
              <a:t>Current Major Initiatives</a:t>
            </a:r>
            <a:endParaRPr lang="en-US" dirty="0"/>
          </a:p>
        </p:txBody>
      </p:sp>
      <p:sp>
        <p:nvSpPr>
          <p:cNvPr id="2" name="Content Placeholder 1"/>
          <p:cNvSpPr>
            <a:spLocks noGrp="1"/>
          </p:cNvSpPr>
          <p:nvPr>
            <p:ph sz="quarter" idx="13"/>
          </p:nvPr>
        </p:nvSpPr>
        <p:spPr/>
        <p:txBody>
          <a:bodyPr>
            <a:normAutofit lnSpcReduction="10000"/>
          </a:bodyPr>
          <a:lstStyle/>
          <a:p>
            <a:r>
              <a:rPr lang="en-US" smtClean="0"/>
              <a:t>U.S. Government External Certificate Authority (ECA) &amp; Personal Identification Verification (PIV) </a:t>
            </a:r>
          </a:p>
          <a:p>
            <a:r>
              <a:rPr lang="en-US" smtClean="0"/>
              <a:t>Transportation Workers Identity Credential (TWIC)</a:t>
            </a:r>
          </a:p>
          <a:p>
            <a:r>
              <a:rPr lang="en-US" smtClean="0"/>
              <a:t>Non-Federal Issuer PIV-Interoperable (PIV-I)</a:t>
            </a:r>
          </a:p>
          <a:p>
            <a:r>
              <a:rPr lang="en-US" smtClean="0"/>
              <a:t>E-Authentication/ Access Certificates for Electronic Services (ACES)</a:t>
            </a:r>
          </a:p>
          <a:p>
            <a:r>
              <a:rPr lang="en-US" smtClean="0"/>
              <a:t>FRAC/ Public Safety Accountability: PA, MA, DE, RI, WV ……</a:t>
            </a:r>
            <a:endParaRPr lang="en-US" dirty="0"/>
          </a:p>
        </p:txBody>
      </p:sp>
    </p:spTree>
    <p:extLst>
      <p:ext uri="{BB962C8B-B14F-4D97-AF65-F5344CB8AC3E}">
        <p14:creationId xmlns:p14="http://schemas.microsoft.com/office/powerpoint/2010/main" val="126986420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AACED50-60B9-4F48-95BB-5FAF8C87F041}" type="slidenum">
              <a:rPr lang="en-US" smtClean="0"/>
              <a:pPr/>
              <a:t>31</a:t>
            </a:fld>
            <a:endParaRPr lang="en-US"/>
          </a:p>
        </p:txBody>
      </p:sp>
      <p:sp>
        <p:nvSpPr>
          <p:cNvPr id="3" name="Title 2"/>
          <p:cNvSpPr>
            <a:spLocks noGrp="1"/>
          </p:cNvSpPr>
          <p:nvPr>
            <p:ph type="title"/>
          </p:nvPr>
        </p:nvSpPr>
        <p:spPr/>
        <p:txBody>
          <a:bodyPr/>
          <a:lstStyle/>
          <a:p>
            <a:r>
              <a:rPr lang="en-US" smtClean="0"/>
              <a:t>Pending Initiatives</a:t>
            </a:r>
            <a:endParaRPr lang="en-US" dirty="0"/>
          </a:p>
        </p:txBody>
      </p:sp>
      <p:sp>
        <p:nvSpPr>
          <p:cNvPr id="2" name="Content Placeholder 1"/>
          <p:cNvSpPr>
            <a:spLocks noGrp="1"/>
          </p:cNvSpPr>
          <p:nvPr>
            <p:ph idx="13"/>
          </p:nvPr>
        </p:nvSpPr>
        <p:spPr/>
        <p:txBody>
          <a:bodyPr/>
          <a:lstStyle/>
          <a:p>
            <a:r>
              <a:rPr lang="en-US" smtClean="0"/>
              <a:t>Healthcare Multi-Factor Authentication</a:t>
            </a:r>
          </a:p>
          <a:p>
            <a:pPr lvl="1"/>
            <a:r>
              <a:rPr lang="en-US" smtClean="0"/>
              <a:t>Drug Enforcement Agency (DEA) Regulations for controlled substances</a:t>
            </a:r>
          </a:p>
          <a:p>
            <a:pPr lvl="1"/>
            <a:r>
              <a:rPr lang="en-US" smtClean="0"/>
              <a:t>Electronic Health Records (EHR) - Meaningful Use/ Privacy Protection </a:t>
            </a:r>
          </a:p>
          <a:p>
            <a:pPr lvl="1"/>
            <a:r>
              <a:rPr lang="en-US" smtClean="0"/>
              <a:t>Centers for Medicaid &amp; Medicare (CMS) Fraud Mitigation</a:t>
            </a:r>
          </a:p>
          <a:p>
            <a:r>
              <a:rPr lang="en-US" smtClean="0"/>
              <a:t>Public Social Networking Security Portal</a:t>
            </a:r>
          </a:p>
          <a:p>
            <a:r>
              <a:rPr lang="en-US" smtClean="0"/>
              <a:t>Extend State &amp; Local Government Footprint</a:t>
            </a:r>
            <a:endParaRPr lang="en-US" dirty="0"/>
          </a:p>
        </p:txBody>
      </p:sp>
    </p:spTree>
    <p:extLst>
      <p:ext uri="{BB962C8B-B14F-4D97-AF65-F5344CB8AC3E}">
        <p14:creationId xmlns:p14="http://schemas.microsoft.com/office/powerpoint/2010/main" val="405947083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6335" y="334978"/>
            <a:ext cx="6902447" cy="576064"/>
          </a:xfrm>
        </p:spPr>
        <p:txBody>
          <a:bodyPr>
            <a:noAutofit/>
          </a:bodyPr>
          <a:lstStyle/>
          <a:p>
            <a:r>
              <a:rPr lang="en-US" sz="2800" dirty="0"/>
              <a:t>Key partners and new partners to achieve Strategic Direction &amp; Corporate Goals?</a:t>
            </a:r>
          </a:p>
        </p:txBody>
      </p:sp>
      <p:sp>
        <p:nvSpPr>
          <p:cNvPr id="4" name="Slide Number Placeholder 3"/>
          <p:cNvSpPr>
            <a:spLocks noGrp="1"/>
          </p:cNvSpPr>
          <p:nvPr>
            <p:ph type="sldNum" sz="quarter" idx="12"/>
          </p:nvPr>
        </p:nvSpPr>
        <p:spPr/>
        <p:txBody>
          <a:bodyPr/>
          <a:lstStyle/>
          <a:p>
            <a:fld id="{6AACED50-60B9-4F48-95BB-5FAF8C87F041}" type="slidenum">
              <a:rPr lang="en-US" smtClean="0"/>
              <a:pPr/>
              <a:t>32</a:t>
            </a:fld>
            <a:endParaRPr lang="en-US"/>
          </a:p>
        </p:txBody>
      </p:sp>
      <p:sp>
        <p:nvSpPr>
          <p:cNvPr id="5" name="Content Placeholder 2"/>
          <p:cNvSpPr txBox="1">
            <a:spLocks/>
          </p:cNvSpPr>
          <p:nvPr/>
        </p:nvSpPr>
        <p:spPr>
          <a:xfrm>
            <a:off x="446335" y="1451635"/>
            <a:ext cx="3836416" cy="4567666"/>
          </a:xfrm>
          <a:prstGeom prst="rect">
            <a:avLst/>
          </a:prstGeom>
        </p:spPr>
        <p:txBody>
          <a:bodyPr vert="horz" lIns="91440" tIns="45720" rIns="91440" bIns="45720" rtlCol="0">
            <a:noAutofit/>
          </a:bodyPr>
          <a:lstStyle>
            <a:lvl1pPr marL="342900" indent="-342900" algn="l" defTabSz="457200" rtl="0" eaLnBrk="1" latinLnBrk="0" hangingPunct="1">
              <a:lnSpc>
                <a:spcPct val="90000"/>
              </a:lnSpc>
              <a:spcBef>
                <a:spcPts val="600"/>
              </a:spcBef>
              <a:buClr>
                <a:schemeClr val="tx1">
                  <a:lumMod val="50000"/>
                  <a:lumOff val="50000"/>
                </a:schemeClr>
              </a:buClr>
              <a:buFont typeface="Arial"/>
              <a:buChar char="•"/>
              <a:defRPr sz="2800" kern="1200">
                <a:solidFill>
                  <a:schemeClr val="tx1"/>
                </a:solidFill>
                <a:latin typeface="+mn-lt"/>
                <a:ea typeface="+mn-ea"/>
                <a:cs typeface="+mn-cs"/>
              </a:defRPr>
            </a:lvl1pPr>
            <a:lvl2pPr marL="742950" indent="-285750" algn="l" defTabSz="457200" rtl="0" eaLnBrk="1" latinLnBrk="0" hangingPunct="1">
              <a:lnSpc>
                <a:spcPct val="90000"/>
              </a:lnSpc>
              <a:spcBef>
                <a:spcPts val="600"/>
              </a:spcBef>
              <a:buClr>
                <a:schemeClr val="tx1">
                  <a:lumMod val="50000"/>
                  <a:lumOff val="50000"/>
                </a:schemeClr>
              </a:buClr>
              <a:buFont typeface="Arial"/>
              <a:buChar char="–"/>
              <a:defRPr sz="2400" kern="1200">
                <a:solidFill>
                  <a:schemeClr val="tx1"/>
                </a:solidFill>
                <a:latin typeface="+mn-lt"/>
                <a:ea typeface="+mn-ea"/>
                <a:cs typeface="+mn-cs"/>
              </a:defRPr>
            </a:lvl2pPr>
            <a:lvl3pPr marL="1143000" indent="-228600" algn="l" defTabSz="457200" rtl="0" eaLnBrk="1" latinLnBrk="0" hangingPunct="1">
              <a:lnSpc>
                <a:spcPct val="90000"/>
              </a:lnSpc>
              <a:spcBef>
                <a:spcPts val="600"/>
              </a:spcBef>
              <a:buClr>
                <a:schemeClr val="tx1">
                  <a:lumMod val="50000"/>
                  <a:lumOff val="50000"/>
                </a:schemeClr>
              </a:buClr>
              <a:buFont typeface="Arial"/>
              <a:buChar char="•"/>
              <a:defRPr sz="2000" kern="1200">
                <a:solidFill>
                  <a:schemeClr val="tx1"/>
                </a:solidFill>
                <a:latin typeface="+mn-lt"/>
                <a:ea typeface="+mn-ea"/>
                <a:cs typeface="+mn-cs"/>
              </a:defRPr>
            </a:lvl3pPr>
            <a:lvl4pPr marL="1600200" indent="-228600" algn="l" defTabSz="457200" rtl="0" eaLnBrk="1" latinLnBrk="0" hangingPunct="1">
              <a:lnSpc>
                <a:spcPct val="90000"/>
              </a:lnSpc>
              <a:spcBef>
                <a:spcPts val="600"/>
              </a:spcBef>
              <a:buClr>
                <a:schemeClr val="tx1">
                  <a:lumMod val="50000"/>
                  <a:lumOff val="50000"/>
                </a:schemeClr>
              </a:buClr>
              <a:buFont typeface="Arial"/>
              <a:buChar char="–"/>
              <a:defRPr sz="1800" kern="1200">
                <a:solidFill>
                  <a:schemeClr val="tx1"/>
                </a:solidFill>
                <a:latin typeface="+mn-lt"/>
                <a:ea typeface="+mn-ea"/>
                <a:cs typeface="+mn-cs"/>
              </a:defRPr>
            </a:lvl4pPr>
            <a:lvl5pPr marL="2057400" indent="-228600" algn="l" defTabSz="457200" rtl="0" eaLnBrk="1" latinLnBrk="0" hangingPunct="1">
              <a:lnSpc>
                <a:spcPct val="90000"/>
              </a:lnSpc>
              <a:spcBef>
                <a:spcPts val="600"/>
              </a:spcBef>
              <a:buClr>
                <a:schemeClr val="tx1">
                  <a:lumMod val="50000"/>
                  <a:lumOff val="50000"/>
                </a:schemeClr>
              </a:buClr>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80000"/>
              </a:lnSpc>
              <a:spcAft>
                <a:spcPts val="1200"/>
              </a:spcAft>
              <a:buFont typeface="Arial"/>
              <a:buNone/>
            </a:pPr>
            <a:r>
              <a:rPr lang="en-US" sz="2000" dirty="0" smtClean="0"/>
              <a:t>Armed Forces Communications &amp; Electronics Association</a:t>
            </a:r>
          </a:p>
          <a:p>
            <a:pPr marL="0" indent="0">
              <a:lnSpc>
                <a:spcPct val="80000"/>
              </a:lnSpc>
              <a:spcAft>
                <a:spcPts val="1200"/>
              </a:spcAft>
              <a:buFont typeface="Arial"/>
              <a:buNone/>
            </a:pPr>
            <a:r>
              <a:rPr lang="en-US" sz="2000" dirty="0" smtClean="0"/>
              <a:t>American Logistics Association</a:t>
            </a:r>
          </a:p>
          <a:p>
            <a:pPr marL="0" indent="0">
              <a:lnSpc>
                <a:spcPct val="80000"/>
              </a:lnSpc>
              <a:spcAft>
                <a:spcPts val="1200"/>
              </a:spcAft>
              <a:buFont typeface="Arial"/>
              <a:buNone/>
            </a:pPr>
            <a:r>
              <a:rPr lang="en-US" sz="2000" dirty="0" smtClean="0"/>
              <a:t>Association of Public-Safety Communications Officials</a:t>
            </a:r>
          </a:p>
          <a:p>
            <a:pPr marL="0" indent="0">
              <a:lnSpc>
                <a:spcPct val="80000"/>
              </a:lnSpc>
              <a:spcAft>
                <a:spcPts val="1200"/>
              </a:spcAft>
              <a:buFont typeface="Arial"/>
              <a:buNone/>
            </a:pPr>
            <a:r>
              <a:rPr lang="en-US" sz="2000" dirty="0" smtClean="0"/>
              <a:t>Federation for Identity &amp; Cross-Credentialing Systems </a:t>
            </a:r>
          </a:p>
          <a:p>
            <a:pPr marL="0" indent="0">
              <a:lnSpc>
                <a:spcPct val="80000"/>
              </a:lnSpc>
              <a:spcAft>
                <a:spcPts val="1200"/>
              </a:spcAft>
              <a:buFont typeface="Arial"/>
              <a:buNone/>
            </a:pPr>
            <a:r>
              <a:rPr lang="en-US" sz="2000" dirty="0" smtClean="0"/>
              <a:t>Bell ID</a:t>
            </a:r>
          </a:p>
          <a:p>
            <a:pPr marL="0" indent="0">
              <a:lnSpc>
                <a:spcPct val="80000"/>
              </a:lnSpc>
              <a:spcAft>
                <a:spcPts val="1200"/>
              </a:spcAft>
              <a:buFont typeface="Arial"/>
              <a:buNone/>
            </a:pPr>
            <a:r>
              <a:rPr lang="en-US" sz="2000" dirty="0" smtClean="0"/>
              <a:t>Data Systems Analysts, Inc.</a:t>
            </a:r>
          </a:p>
          <a:p>
            <a:pPr marL="0" indent="0">
              <a:lnSpc>
                <a:spcPct val="80000"/>
              </a:lnSpc>
              <a:spcAft>
                <a:spcPts val="1200"/>
              </a:spcAft>
              <a:buFont typeface="Arial"/>
              <a:buNone/>
            </a:pPr>
            <a:r>
              <a:rPr lang="en-US" sz="2000" dirty="0" smtClean="0"/>
              <a:t>RSA Security</a:t>
            </a:r>
          </a:p>
          <a:p>
            <a:pPr marL="0" indent="0">
              <a:lnSpc>
                <a:spcPct val="80000"/>
              </a:lnSpc>
              <a:spcAft>
                <a:spcPts val="1200"/>
              </a:spcAft>
              <a:buFont typeface="Arial"/>
              <a:buNone/>
            </a:pPr>
            <a:r>
              <a:rPr lang="en-US" sz="2000" dirty="0" err="1" smtClean="0"/>
              <a:t>Axway</a:t>
            </a:r>
            <a:r>
              <a:rPr lang="en-US" sz="2000" dirty="0" smtClean="0"/>
              <a:t> Software</a:t>
            </a:r>
          </a:p>
          <a:p>
            <a:pPr marL="0" indent="0">
              <a:lnSpc>
                <a:spcPct val="80000"/>
              </a:lnSpc>
              <a:spcAft>
                <a:spcPts val="1200"/>
              </a:spcAft>
              <a:buFont typeface="Arial"/>
              <a:buNone/>
            </a:pPr>
            <a:r>
              <a:rPr lang="en-US" sz="2000" dirty="0" smtClean="0"/>
              <a:t>Thales</a:t>
            </a:r>
          </a:p>
        </p:txBody>
      </p:sp>
      <p:pic>
        <p:nvPicPr>
          <p:cNvPr id="6" name="Picture 5" descr="AFCEA LOGO.jpg"/>
          <p:cNvPicPr>
            <a:picLocks noChangeAspect="1"/>
          </p:cNvPicPr>
          <p:nvPr/>
        </p:nvPicPr>
        <p:blipFill>
          <a:blip r:embed="rId2"/>
          <a:srcRect/>
          <a:stretch>
            <a:fillRect/>
          </a:stretch>
        </p:blipFill>
        <p:spPr bwMode="auto">
          <a:xfrm>
            <a:off x="4847994" y="1343079"/>
            <a:ext cx="528237" cy="606494"/>
          </a:xfrm>
          <a:prstGeom prst="rect">
            <a:avLst/>
          </a:prstGeom>
          <a:noFill/>
          <a:ln w="9525">
            <a:noFill/>
            <a:miter lim="800000"/>
            <a:headEnd/>
            <a:tailEnd/>
          </a:ln>
        </p:spPr>
      </p:pic>
      <p:pic>
        <p:nvPicPr>
          <p:cNvPr id="7" name="Picture 17"/>
          <p:cNvPicPr>
            <a:picLocks noChangeAspect="1" noChangeArrowheads="1"/>
          </p:cNvPicPr>
          <p:nvPr/>
        </p:nvPicPr>
        <p:blipFill>
          <a:blip r:embed="rId3"/>
          <a:srcRect/>
          <a:stretch>
            <a:fillRect/>
          </a:stretch>
        </p:blipFill>
        <p:spPr bwMode="auto">
          <a:xfrm>
            <a:off x="4674799" y="2008727"/>
            <a:ext cx="896701" cy="582855"/>
          </a:xfrm>
          <a:prstGeom prst="rect">
            <a:avLst/>
          </a:prstGeom>
          <a:noFill/>
          <a:ln w="9525">
            <a:noFill/>
            <a:miter lim="800000"/>
            <a:headEnd/>
            <a:tailEnd/>
          </a:ln>
        </p:spPr>
      </p:pic>
      <p:pic>
        <p:nvPicPr>
          <p:cNvPr id="8" name="Picture 7"/>
          <p:cNvPicPr>
            <a:picLocks noChangeAspect="1" noChangeArrowheads="1"/>
          </p:cNvPicPr>
          <p:nvPr/>
        </p:nvPicPr>
        <p:blipFill>
          <a:blip r:embed="rId4"/>
          <a:srcRect/>
          <a:stretch>
            <a:fillRect/>
          </a:stretch>
        </p:blipFill>
        <p:spPr bwMode="auto">
          <a:xfrm>
            <a:off x="4714139" y="4500171"/>
            <a:ext cx="813007" cy="315638"/>
          </a:xfrm>
          <a:prstGeom prst="rect">
            <a:avLst/>
          </a:prstGeom>
          <a:noFill/>
          <a:ln w="9525">
            <a:noFill/>
            <a:miter lim="800000"/>
            <a:headEnd/>
            <a:tailEnd/>
          </a:ln>
        </p:spPr>
      </p:pic>
      <p:pic>
        <p:nvPicPr>
          <p:cNvPr id="9" name="Picture 8" descr="Unknown-1.jpeg"/>
          <p:cNvPicPr>
            <a:picLocks noChangeAspect="1"/>
          </p:cNvPicPr>
          <p:nvPr/>
        </p:nvPicPr>
        <p:blipFill>
          <a:blip r:embed="rId5"/>
          <a:stretch>
            <a:fillRect/>
          </a:stretch>
        </p:blipFill>
        <p:spPr>
          <a:xfrm>
            <a:off x="4697280" y="5453584"/>
            <a:ext cx="848876" cy="529053"/>
          </a:xfrm>
          <a:prstGeom prst="rect">
            <a:avLst/>
          </a:prstGeom>
        </p:spPr>
      </p:pic>
      <p:pic>
        <p:nvPicPr>
          <p:cNvPr id="10" name="Picture 9" descr="images.jpeg"/>
          <p:cNvPicPr>
            <a:picLocks noChangeAspect="1"/>
          </p:cNvPicPr>
          <p:nvPr/>
        </p:nvPicPr>
        <p:blipFill>
          <a:blip r:embed="rId6"/>
          <a:stretch>
            <a:fillRect/>
          </a:stretch>
        </p:blipFill>
        <p:spPr>
          <a:xfrm>
            <a:off x="4461246" y="6004006"/>
            <a:ext cx="1351027" cy="331779"/>
          </a:xfrm>
          <a:prstGeom prst="rect">
            <a:avLst/>
          </a:prstGeom>
        </p:spPr>
      </p:pic>
      <p:pic>
        <p:nvPicPr>
          <p:cNvPr id="11" name="Picture 10" descr="Unknown-2.jpeg"/>
          <p:cNvPicPr>
            <a:picLocks noChangeAspect="1"/>
          </p:cNvPicPr>
          <p:nvPr/>
        </p:nvPicPr>
        <p:blipFill>
          <a:blip r:embed="rId7"/>
          <a:stretch>
            <a:fillRect/>
          </a:stretch>
        </p:blipFill>
        <p:spPr>
          <a:xfrm>
            <a:off x="4832157" y="2569702"/>
            <a:ext cx="561932" cy="663558"/>
          </a:xfrm>
          <a:prstGeom prst="rect">
            <a:avLst/>
          </a:prstGeom>
        </p:spPr>
      </p:pic>
      <p:pic>
        <p:nvPicPr>
          <p:cNvPr id="12" name="Picture 11" descr="Unknown-16.jpeg"/>
          <p:cNvPicPr>
            <a:picLocks noChangeAspect="1"/>
          </p:cNvPicPr>
          <p:nvPr/>
        </p:nvPicPr>
        <p:blipFill>
          <a:blip r:embed="rId8"/>
          <a:stretch>
            <a:fillRect/>
          </a:stretch>
        </p:blipFill>
        <p:spPr>
          <a:xfrm>
            <a:off x="4579262" y="3905948"/>
            <a:ext cx="1099951" cy="597800"/>
          </a:xfrm>
          <a:prstGeom prst="rect">
            <a:avLst/>
          </a:prstGeom>
        </p:spPr>
      </p:pic>
      <p:pic>
        <p:nvPicPr>
          <p:cNvPr id="13" name="Picture 12"/>
          <p:cNvPicPr>
            <a:picLocks noChangeAspect="1"/>
          </p:cNvPicPr>
          <p:nvPr/>
        </p:nvPicPr>
        <p:blipFill>
          <a:blip r:embed="rId9"/>
          <a:stretch>
            <a:fillRect/>
          </a:stretch>
        </p:blipFill>
        <p:spPr>
          <a:xfrm>
            <a:off x="4637710" y="3369725"/>
            <a:ext cx="975609" cy="564323"/>
          </a:xfrm>
          <a:prstGeom prst="rect">
            <a:avLst/>
          </a:prstGeom>
        </p:spPr>
      </p:pic>
      <p:pic>
        <p:nvPicPr>
          <p:cNvPr id="14" name="Picture 13" descr="RSA Security.jpeg"/>
          <p:cNvPicPr>
            <a:picLocks noChangeAspect="1"/>
          </p:cNvPicPr>
          <p:nvPr/>
        </p:nvPicPr>
        <p:blipFill>
          <a:blip r:embed="rId10"/>
          <a:stretch>
            <a:fillRect/>
          </a:stretch>
        </p:blipFill>
        <p:spPr>
          <a:xfrm>
            <a:off x="4792817" y="4921193"/>
            <a:ext cx="645623" cy="447153"/>
          </a:xfrm>
          <a:prstGeom prst="rect">
            <a:avLst/>
          </a:prstGeom>
        </p:spPr>
      </p:pic>
    </p:spTree>
    <p:extLst>
      <p:ext uri="{BB962C8B-B14F-4D97-AF65-F5344CB8AC3E}">
        <p14:creationId xmlns:p14="http://schemas.microsoft.com/office/powerpoint/2010/main" val="22483874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nodeType="afterEffect">
                                  <p:stCondLst>
                                    <p:cond delay="1000"/>
                                  </p:stCondLst>
                                  <p:childTnLst>
                                    <p:set>
                                      <p:cBhvr>
                                        <p:cTn id="6" dur="1" fill="hold">
                                          <p:stCondLst>
                                            <p:cond delay="0"/>
                                          </p:stCondLst>
                                        </p:cTn>
                                        <p:tgtEl>
                                          <p:spTgt spid="6"/>
                                        </p:tgtEl>
                                        <p:attrNameLst>
                                          <p:attrName>style.visibility</p:attrName>
                                        </p:attrNameLst>
                                      </p:cBhvr>
                                      <p:to>
                                        <p:strVal val="visible"/>
                                      </p:to>
                                    </p:set>
                                    <p:anim calcmode="lin" valueType="num">
                                      <p:cBhvr>
                                        <p:cTn id="7" dur="5000" fill="hold"/>
                                        <p:tgtEl>
                                          <p:spTgt spid="6"/>
                                        </p:tgtEl>
                                        <p:attrNameLst>
                                          <p:attrName>ppt_w</p:attrName>
                                        </p:attrNameLst>
                                      </p:cBhvr>
                                      <p:tavLst>
                                        <p:tav tm="0" fmla="#ppt_w*sin(2.5*pi*$)">
                                          <p:val>
                                            <p:fltVal val="0"/>
                                          </p:val>
                                        </p:tav>
                                        <p:tav tm="100000">
                                          <p:val>
                                            <p:fltVal val="1"/>
                                          </p:val>
                                        </p:tav>
                                      </p:tavLst>
                                    </p:anim>
                                    <p:anim calcmode="lin" valueType="num">
                                      <p:cBhvr>
                                        <p:cTn id="8" dur="5000" fill="hold"/>
                                        <p:tgtEl>
                                          <p:spTgt spid="6"/>
                                        </p:tgtEl>
                                        <p:attrNameLst>
                                          <p:attrName>ppt_h</p:attrName>
                                        </p:attrNameLst>
                                      </p:cBhvr>
                                      <p:tavLst>
                                        <p:tav tm="0">
                                          <p:val>
                                            <p:strVal val="#ppt_h"/>
                                          </p:val>
                                        </p:tav>
                                        <p:tav tm="100000">
                                          <p:val>
                                            <p:strVal val="#ppt_h"/>
                                          </p:val>
                                        </p:tav>
                                      </p:tavLst>
                                    </p:anim>
                                  </p:childTnLst>
                                </p:cTn>
                              </p:par>
                            </p:childTnLst>
                          </p:cTn>
                        </p:par>
                        <p:par>
                          <p:cTn id="9" fill="hold">
                            <p:stCondLst>
                              <p:cond delay="6000"/>
                            </p:stCondLst>
                            <p:childTnLst>
                              <p:par>
                                <p:cTn id="10" presetID="19" presetClass="entr" presetSubtype="10" fill="hold" nodeType="afterEffect">
                                  <p:stCondLst>
                                    <p:cond delay="100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0" fill="hold"/>
                                        <p:tgtEl>
                                          <p:spTgt spid="7"/>
                                        </p:tgtEl>
                                        <p:attrNameLst>
                                          <p:attrName>ppt_w</p:attrName>
                                        </p:attrNameLst>
                                      </p:cBhvr>
                                      <p:tavLst>
                                        <p:tav tm="0" fmla="#ppt_w*sin(2.5*pi*$)">
                                          <p:val>
                                            <p:fltVal val="0"/>
                                          </p:val>
                                        </p:tav>
                                        <p:tav tm="100000">
                                          <p:val>
                                            <p:fltVal val="1"/>
                                          </p:val>
                                        </p:tav>
                                      </p:tavLst>
                                    </p:anim>
                                    <p:anim calcmode="lin" valueType="num">
                                      <p:cBhvr>
                                        <p:cTn id="13" dur="5000" fill="hold"/>
                                        <p:tgtEl>
                                          <p:spTgt spid="7"/>
                                        </p:tgtEl>
                                        <p:attrNameLst>
                                          <p:attrName>ppt_h</p:attrName>
                                        </p:attrNameLst>
                                      </p:cBhvr>
                                      <p:tavLst>
                                        <p:tav tm="0">
                                          <p:val>
                                            <p:strVal val="#ppt_h"/>
                                          </p:val>
                                        </p:tav>
                                        <p:tav tm="100000">
                                          <p:val>
                                            <p:strVal val="#ppt_h"/>
                                          </p:val>
                                        </p:tav>
                                      </p:tavLst>
                                    </p:anim>
                                  </p:childTnLst>
                                </p:cTn>
                              </p:par>
                            </p:childTnLst>
                          </p:cTn>
                        </p:par>
                        <p:par>
                          <p:cTn id="14" fill="hold">
                            <p:stCondLst>
                              <p:cond delay="12000"/>
                            </p:stCondLst>
                            <p:childTnLst>
                              <p:par>
                                <p:cTn id="15" presetID="19" presetClass="entr" presetSubtype="10" fill="hold" nodeType="afterEffect">
                                  <p:stCondLst>
                                    <p:cond delay="100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0" fill="hold"/>
                                        <p:tgtEl>
                                          <p:spTgt spid="11"/>
                                        </p:tgtEl>
                                        <p:attrNameLst>
                                          <p:attrName>ppt_w</p:attrName>
                                        </p:attrNameLst>
                                      </p:cBhvr>
                                      <p:tavLst>
                                        <p:tav tm="0" fmla="#ppt_w*sin(2.5*pi*$)">
                                          <p:val>
                                            <p:fltVal val="0"/>
                                          </p:val>
                                        </p:tav>
                                        <p:tav tm="100000">
                                          <p:val>
                                            <p:fltVal val="1"/>
                                          </p:val>
                                        </p:tav>
                                      </p:tavLst>
                                    </p:anim>
                                    <p:anim calcmode="lin" valueType="num">
                                      <p:cBhvr>
                                        <p:cTn id="18" dur="5000" fill="hold"/>
                                        <p:tgtEl>
                                          <p:spTgt spid="11"/>
                                        </p:tgtEl>
                                        <p:attrNameLst>
                                          <p:attrName>ppt_h</p:attrName>
                                        </p:attrNameLst>
                                      </p:cBhvr>
                                      <p:tavLst>
                                        <p:tav tm="0">
                                          <p:val>
                                            <p:strVal val="#ppt_h"/>
                                          </p:val>
                                        </p:tav>
                                        <p:tav tm="100000">
                                          <p:val>
                                            <p:strVal val="#ppt_h"/>
                                          </p:val>
                                        </p:tav>
                                      </p:tavLst>
                                    </p:anim>
                                  </p:childTnLst>
                                </p:cTn>
                              </p:par>
                            </p:childTnLst>
                          </p:cTn>
                        </p:par>
                        <p:par>
                          <p:cTn id="19" fill="hold">
                            <p:stCondLst>
                              <p:cond delay="18000"/>
                            </p:stCondLst>
                            <p:childTnLst>
                              <p:par>
                                <p:cTn id="20" presetID="19" presetClass="entr" presetSubtype="10" fill="hold" nodeType="afterEffect">
                                  <p:stCondLst>
                                    <p:cond delay="100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0" fill="hold"/>
                                        <p:tgtEl>
                                          <p:spTgt spid="13"/>
                                        </p:tgtEl>
                                        <p:attrNameLst>
                                          <p:attrName>ppt_w</p:attrName>
                                        </p:attrNameLst>
                                      </p:cBhvr>
                                      <p:tavLst>
                                        <p:tav tm="0" fmla="#ppt_w*sin(2.5*pi*$)">
                                          <p:val>
                                            <p:fltVal val="0"/>
                                          </p:val>
                                        </p:tav>
                                        <p:tav tm="100000">
                                          <p:val>
                                            <p:fltVal val="1"/>
                                          </p:val>
                                        </p:tav>
                                      </p:tavLst>
                                    </p:anim>
                                    <p:anim calcmode="lin" valueType="num">
                                      <p:cBhvr>
                                        <p:cTn id="23" dur="5000" fill="hold"/>
                                        <p:tgtEl>
                                          <p:spTgt spid="13"/>
                                        </p:tgtEl>
                                        <p:attrNameLst>
                                          <p:attrName>ppt_h</p:attrName>
                                        </p:attrNameLst>
                                      </p:cBhvr>
                                      <p:tavLst>
                                        <p:tav tm="0">
                                          <p:val>
                                            <p:strVal val="#ppt_h"/>
                                          </p:val>
                                        </p:tav>
                                        <p:tav tm="100000">
                                          <p:val>
                                            <p:strVal val="#ppt_h"/>
                                          </p:val>
                                        </p:tav>
                                      </p:tavLst>
                                    </p:anim>
                                  </p:childTnLst>
                                </p:cTn>
                              </p:par>
                            </p:childTnLst>
                          </p:cTn>
                        </p:par>
                        <p:par>
                          <p:cTn id="24" fill="hold">
                            <p:stCondLst>
                              <p:cond delay="24000"/>
                            </p:stCondLst>
                            <p:childTnLst>
                              <p:par>
                                <p:cTn id="25" presetID="19" presetClass="entr" presetSubtype="10" fill="hold" nodeType="afterEffect">
                                  <p:stCondLst>
                                    <p:cond delay="100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0" fill="hold"/>
                                        <p:tgtEl>
                                          <p:spTgt spid="12"/>
                                        </p:tgtEl>
                                        <p:attrNameLst>
                                          <p:attrName>ppt_w</p:attrName>
                                        </p:attrNameLst>
                                      </p:cBhvr>
                                      <p:tavLst>
                                        <p:tav tm="0" fmla="#ppt_w*sin(2.5*pi*$)">
                                          <p:val>
                                            <p:fltVal val="0"/>
                                          </p:val>
                                        </p:tav>
                                        <p:tav tm="100000">
                                          <p:val>
                                            <p:fltVal val="1"/>
                                          </p:val>
                                        </p:tav>
                                      </p:tavLst>
                                    </p:anim>
                                    <p:anim calcmode="lin" valueType="num">
                                      <p:cBhvr>
                                        <p:cTn id="28" dur="5000" fill="hold"/>
                                        <p:tgtEl>
                                          <p:spTgt spid="12"/>
                                        </p:tgtEl>
                                        <p:attrNameLst>
                                          <p:attrName>ppt_h</p:attrName>
                                        </p:attrNameLst>
                                      </p:cBhvr>
                                      <p:tavLst>
                                        <p:tav tm="0">
                                          <p:val>
                                            <p:strVal val="#ppt_h"/>
                                          </p:val>
                                        </p:tav>
                                        <p:tav tm="100000">
                                          <p:val>
                                            <p:strVal val="#ppt_h"/>
                                          </p:val>
                                        </p:tav>
                                      </p:tavLst>
                                    </p:anim>
                                  </p:childTnLst>
                                </p:cTn>
                              </p:par>
                            </p:childTnLst>
                          </p:cTn>
                        </p:par>
                        <p:par>
                          <p:cTn id="29" fill="hold">
                            <p:stCondLst>
                              <p:cond delay="30000"/>
                            </p:stCondLst>
                            <p:childTnLst>
                              <p:par>
                                <p:cTn id="30" presetID="19" presetClass="entr" presetSubtype="10" fill="hold" nodeType="afterEffect">
                                  <p:stCondLst>
                                    <p:cond delay="100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0" fill="hold"/>
                                        <p:tgtEl>
                                          <p:spTgt spid="8"/>
                                        </p:tgtEl>
                                        <p:attrNameLst>
                                          <p:attrName>ppt_w</p:attrName>
                                        </p:attrNameLst>
                                      </p:cBhvr>
                                      <p:tavLst>
                                        <p:tav tm="0" fmla="#ppt_w*sin(2.5*pi*$)">
                                          <p:val>
                                            <p:fltVal val="0"/>
                                          </p:val>
                                        </p:tav>
                                        <p:tav tm="100000">
                                          <p:val>
                                            <p:fltVal val="1"/>
                                          </p:val>
                                        </p:tav>
                                      </p:tavLst>
                                    </p:anim>
                                    <p:anim calcmode="lin" valueType="num">
                                      <p:cBhvr>
                                        <p:cTn id="33" dur="5000" fill="hold"/>
                                        <p:tgtEl>
                                          <p:spTgt spid="8"/>
                                        </p:tgtEl>
                                        <p:attrNameLst>
                                          <p:attrName>ppt_h</p:attrName>
                                        </p:attrNameLst>
                                      </p:cBhvr>
                                      <p:tavLst>
                                        <p:tav tm="0">
                                          <p:val>
                                            <p:strVal val="#ppt_h"/>
                                          </p:val>
                                        </p:tav>
                                        <p:tav tm="100000">
                                          <p:val>
                                            <p:strVal val="#ppt_h"/>
                                          </p:val>
                                        </p:tav>
                                      </p:tavLst>
                                    </p:anim>
                                  </p:childTnLst>
                                </p:cTn>
                              </p:par>
                            </p:childTnLst>
                          </p:cTn>
                        </p:par>
                        <p:par>
                          <p:cTn id="34" fill="hold">
                            <p:stCondLst>
                              <p:cond delay="36000"/>
                            </p:stCondLst>
                            <p:childTnLst>
                              <p:par>
                                <p:cTn id="35" presetID="19" presetClass="entr" presetSubtype="10" fill="hold" nodeType="afterEffect">
                                  <p:stCondLst>
                                    <p:cond delay="100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0" fill="hold"/>
                                        <p:tgtEl>
                                          <p:spTgt spid="14"/>
                                        </p:tgtEl>
                                        <p:attrNameLst>
                                          <p:attrName>ppt_w</p:attrName>
                                        </p:attrNameLst>
                                      </p:cBhvr>
                                      <p:tavLst>
                                        <p:tav tm="0" fmla="#ppt_w*sin(2.5*pi*$)">
                                          <p:val>
                                            <p:fltVal val="0"/>
                                          </p:val>
                                        </p:tav>
                                        <p:tav tm="100000">
                                          <p:val>
                                            <p:fltVal val="1"/>
                                          </p:val>
                                        </p:tav>
                                      </p:tavLst>
                                    </p:anim>
                                    <p:anim calcmode="lin" valueType="num">
                                      <p:cBhvr>
                                        <p:cTn id="38" dur="5000" fill="hold"/>
                                        <p:tgtEl>
                                          <p:spTgt spid="14"/>
                                        </p:tgtEl>
                                        <p:attrNameLst>
                                          <p:attrName>ppt_h</p:attrName>
                                        </p:attrNameLst>
                                      </p:cBhvr>
                                      <p:tavLst>
                                        <p:tav tm="0">
                                          <p:val>
                                            <p:strVal val="#ppt_h"/>
                                          </p:val>
                                        </p:tav>
                                        <p:tav tm="100000">
                                          <p:val>
                                            <p:strVal val="#ppt_h"/>
                                          </p:val>
                                        </p:tav>
                                      </p:tavLst>
                                    </p:anim>
                                  </p:childTnLst>
                                </p:cTn>
                              </p:par>
                            </p:childTnLst>
                          </p:cTn>
                        </p:par>
                        <p:par>
                          <p:cTn id="39" fill="hold">
                            <p:stCondLst>
                              <p:cond delay="42000"/>
                            </p:stCondLst>
                            <p:childTnLst>
                              <p:par>
                                <p:cTn id="40" presetID="19" presetClass="entr" presetSubtype="10" fill="hold" nodeType="afterEffect">
                                  <p:stCondLst>
                                    <p:cond delay="100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0" fill="hold"/>
                                        <p:tgtEl>
                                          <p:spTgt spid="9"/>
                                        </p:tgtEl>
                                        <p:attrNameLst>
                                          <p:attrName>ppt_w</p:attrName>
                                        </p:attrNameLst>
                                      </p:cBhvr>
                                      <p:tavLst>
                                        <p:tav tm="0" fmla="#ppt_w*sin(2.5*pi*$)">
                                          <p:val>
                                            <p:fltVal val="0"/>
                                          </p:val>
                                        </p:tav>
                                        <p:tav tm="100000">
                                          <p:val>
                                            <p:fltVal val="1"/>
                                          </p:val>
                                        </p:tav>
                                      </p:tavLst>
                                    </p:anim>
                                    <p:anim calcmode="lin" valueType="num">
                                      <p:cBhvr>
                                        <p:cTn id="43" dur="5000" fill="hold"/>
                                        <p:tgtEl>
                                          <p:spTgt spid="9"/>
                                        </p:tgtEl>
                                        <p:attrNameLst>
                                          <p:attrName>ppt_h</p:attrName>
                                        </p:attrNameLst>
                                      </p:cBhvr>
                                      <p:tavLst>
                                        <p:tav tm="0">
                                          <p:val>
                                            <p:strVal val="#ppt_h"/>
                                          </p:val>
                                        </p:tav>
                                        <p:tav tm="100000">
                                          <p:val>
                                            <p:strVal val="#ppt_h"/>
                                          </p:val>
                                        </p:tav>
                                      </p:tavLst>
                                    </p:anim>
                                  </p:childTnLst>
                                </p:cTn>
                              </p:par>
                            </p:childTnLst>
                          </p:cTn>
                        </p:par>
                        <p:par>
                          <p:cTn id="44" fill="hold">
                            <p:stCondLst>
                              <p:cond delay="48000"/>
                            </p:stCondLst>
                            <p:childTnLst>
                              <p:par>
                                <p:cTn id="45" presetID="19" presetClass="entr" presetSubtype="10" fill="hold" nodeType="afterEffect">
                                  <p:stCondLst>
                                    <p:cond delay="100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0" fill="hold"/>
                                        <p:tgtEl>
                                          <p:spTgt spid="10"/>
                                        </p:tgtEl>
                                        <p:attrNameLst>
                                          <p:attrName>ppt_w</p:attrName>
                                        </p:attrNameLst>
                                      </p:cBhvr>
                                      <p:tavLst>
                                        <p:tav tm="0" fmla="#ppt_w*sin(2.5*pi*$)">
                                          <p:val>
                                            <p:fltVal val="0"/>
                                          </p:val>
                                        </p:tav>
                                        <p:tav tm="100000">
                                          <p:val>
                                            <p:fltVal val="1"/>
                                          </p:val>
                                        </p:tav>
                                      </p:tavLst>
                                    </p:anim>
                                    <p:anim calcmode="lin" valueType="num">
                                      <p:cBhvr>
                                        <p:cTn id="48" dur="5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6335" y="303229"/>
            <a:ext cx="6902447" cy="576064"/>
          </a:xfrm>
        </p:spPr>
        <p:txBody>
          <a:bodyPr/>
          <a:lstStyle/>
          <a:p>
            <a:r>
              <a:rPr lang="en-US" dirty="0"/>
              <a:t>Potential Partnership</a:t>
            </a:r>
            <a:r>
              <a:rPr lang="en-US" dirty="0" smtClean="0"/>
              <a:t>/Channels</a:t>
            </a:r>
            <a:endParaRPr lang="en-US" dirty="0"/>
          </a:p>
        </p:txBody>
      </p:sp>
      <p:sp>
        <p:nvSpPr>
          <p:cNvPr id="4" name="Slide Number Placeholder 3"/>
          <p:cNvSpPr>
            <a:spLocks noGrp="1"/>
          </p:cNvSpPr>
          <p:nvPr>
            <p:ph type="sldNum" sz="quarter" idx="12"/>
          </p:nvPr>
        </p:nvSpPr>
        <p:spPr/>
        <p:txBody>
          <a:bodyPr/>
          <a:lstStyle/>
          <a:p>
            <a:fld id="{6AACED50-60B9-4F48-95BB-5FAF8C87F041}" type="slidenum">
              <a:rPr lang="en-US" smtClean="0"/>
              <a:pPr/>
              <a:t>33</a:t>
            </a:fld>
            <a:endParaRPr lang="en-US"/>
          </a:p>
        </p:txBody>
      </p:sp>
      <p:pic>
        <p:nvPicPr>
          <p:cNvPr id="5" name="Picture 4" descr="images.jpeg"/>
          <p:cNvPicPr>
            <a:picLocks noChangeAspect="1"/>
          </p:cNvPicPr>
          <p:nvPr/>
        </p:nvPicPr>
        <p:blipFill>
          <a:blip r:embed="rId2"/>
          <a:stretch>
            <a:fillRect/>
          </a:stretch>
        </p:blipFill>
        <p:spPr>
          <a:xfrm>
            <a:off x="4376886" y="3881144"/>
            <a:ext cx="1016000" cy="1016000"/>
          </a:xfrm>
          <a:prstGeom prst="rect">
            <a:avLst/>
          </a:prstGeom>
        </p:spPr>
      </p:pic>
      <p:pic>
        <p:nvPicPr>
          <p:cNvPr id="6" name="Picture 5" descr="Unknown-1.jpeg"/>
          <p:cNvPicPr>
            <a:picLocks noChangeAspect="1"/>
          </p:cNvPicPr>
          <p:nvPr/>
        </p:nvPicPr>
        <p:blipFill>
          <a:blip r:embed="rId3"/>
          <a:stretch>
            <a:fillRect/>
          </a:stretch>
        </p:blipFill>
        <p:spPr>
          <a:xfrm>
            <a:off x="4291479" y="1985699"/>
            <a:ext cx="1186815" cy="840105"/>
          </a:xfrm>
          <a:prstGeom prst="rect">
            <a:avLst/>
          </a:prstGeom>
        </p:spPr>
      </p:pic>
      <p:sp>
        <p:nvSpPr>
          <p:cNvPr id="7" name="Content Placeholder 2"/>
          <p:cNvSpPr txBox="1">
            <a:spLocks/>
          </p:cNvSpPr>
          <p:nvPr/>
        </p:nvSpPr>
        <p:spPr>
          <a:xfrm>
            <a:off x="446335" y="1451635"/>
            <a:ext cx="8106423" cy="4567666"/>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lnSpc>
                <a:spcPct val="90000"/>
              </a:lnSpc>
              <a:spcBef>
                <a:spcPts val="600"/>
              </a:spcBef>
              <a:buClr>
                <a:schemeClr val="tx1">
                  <a:lumMod val="50000"/>
                  <a:lumOff val="50000"/>
                </a:schemeClr>
              </a:buClr>
              <a:buFont typeface="Arial"/>
              <a:buChar char="•"/>
              <a:defRPr sz="2800" kern="1200">
                <a:solidFill>
                  <a:schemeClr val="tx1"/>
                </a:solidFill>
                <a:latin typeface="+mn-lt"/>
                <a:ea typeface="+mn-ea"/>
                <a:cs typeface="+mn-cs"/>
              </a:defRPr>
            </a:lvl1pPr>
            <a:lvl2pPr marL="742950" indent="-285750" algn="l" defTabSz="457200" rtl="0" eaLnBrk="1" latinLnBrk="0" hangingPunct="1">
              <a:lnSpc>
                <a:spcPct val="90000"/>
              </a:lnSpc>
              <a:spcBef>
                <a:spcPts val="600"/>
              </a:spcBef>
              <a:buClr>
                <a:schemeClr val="tx1">
                  <a:lumMod val="50000"/>
                  <a:lumOff val="50000"/>
                </a:schemeClr>
              </a:buClr>
              <a:buFont typeface="Arial"/>
              <a:buChar char="–"/>
              <a:defRPr sz="2400" kern="1200">
                <a:solidFill>
                  <a:schemeClr val="tx1"/>
                </a:solidFill>
                <a:latin typeface="+mn-lt"/>
                <a:ea typeface="+mn-ea"/>
                <a:cs typeface="+mn-cs"/>
              </a:defRPr>
            </a:lvl2pPr>
            <a:lvl3pPr marL="1143000" indent="-228600" algn="l" defTabSz="457200" rtl="0" eaLnBrk="1" latinLnBrk="0" hangingPunct="1">
              <a:lnSpc>
                <a:spcPct val="90000"/>
              </a:lnSpc>
              <a:spcBef>
                <a:spcPts val="600"/>
              </a:spcBef>
              <a:buClr>
                <a:schemeClr val="tx1">
                  <a:lumMod val="50000"/>
                  <a:lumOff val="50000"/>
                </a:schemeClr>
              </a:buClr>
              <a:buFont typeface="Arial"/>
              <a:buChar char="•"/>
              <a:defRPr sz="2000" kern="1200">
                <a:solidFill>
                  <a:schemeClr val="tx1"/>
                </a:solidFill>
                <a:latin typeface="+mn-lt"/>
                <a:ea typeface="+mn-ea"/>
                <a:cs typeface="+mn-cs"/>
              </a:defRPr>
            </a:lvl3pPr>
            <a:lvl4pPr marL="1600200" indent="-228600" algn="l" defTabSz="457200" rtl="0" eaLnBrk="1" latinLnBrk="0" hangingPunct="1">
              <a:lnSpc>
                <a:spcPct val="90000"/>
              </a:lnSpc>
              <a:spcBef>
                <a:spcPts val="600"/>
              </a:spcBef>
              <a:buClr>
                <a:schemeClr val="tx1">
                  <a:lumMod val="50000"/>
                  <a:lumOff val="50000"/>
                </a:schemeClr>
              </a:buClr>
              <a:buFont typeface="Arial"/>
              <a:buChar char="–"/>
              <a:defRPr sz="1800" kern="1200">
                <a:solidFill>
                  <a:schemeClr val="tx1"/>
                </a:solidFill>
                <a:latin typeface="+mn-lt"/>
                <a:ea typeface="+mn-ea"/>
                <a:cs typeface="+mn-cs"/>
              </a:defRPr>
            </a:lvl4pPr>
            <a:lvl5pPr marL="2057400" indent="-228600" algn="l" defTabSz="457200" rtl="0" eaLnBrk="1" latinLnBrk="0" hangingPunct="1">
              <a:lnSpc>
                <a:spcPct val="90000"/>
              </a:lnSpc>
              <a:spcBef>
                <a:spcPts val="600"/>
              </a:spcBef>
              <a:buClr>
                <a:schemeClr val="tx1">
                  <a:lumMod val="50000"/>
                  <a:lumOff val="50000"/>
                </a:schemeClr>
              </a:buClr>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3000"/>
              </a:spcAft>
              <a:buFont typeface="Arial"/>
              <a:buNone/>
            </a:pPr>
            <a:r>
              <a:rPr lang="en-US" smtClean="0"/>
              <a:t>Eid Passport</a:t>
            </a:r>
          </a:p>
          <a:p>
            <a:pPr marL="0" indent="0">
              <a:spcAft>
                <a:spcPts val="3000"/>
              </a:spcAft>
              <a:buFont typeface="Arial"/>
              <a:buNone/>
            </a:pPr>
            <a:r>
              <a:rPr lang="en-US" smtClean="0"/>
              <a:t>IBM</a:t>
            </a:r>
          </a:p>
          <a:p>
            <a:pPr marL="0" indent="0">
              <a:spcAft>
                <a:spcPts val="3000"/>
              </a:spcAft>
              <a:buFont typeface="Arial"/>
              <a:buNone/>
            </a:pPr>
            <a:r>
              <a:rPr lang="en-US" smtClean="0"/>
              <a:t>Citi</a:t>
            </a:r>
          </a:p>
          <a:p>
            <a:pPr marL="0" indent="0">
              <a:spcAft>
                <a:spcPts val="3000"/>
              </a:spcAft>
              <a:buFont typeface="Arial"/>
              <a:buNone/>
            </a:pPr>
            <a:r>
              <a:rPr lang="en-US" smtClean="0"/>
              <a:t>Tyco</a:t>
            </a:r>
          </a:p>
          <a:p>
            <a:pPr marL="0" indent="0">
              <a:spcAft>
                <a:spcPts val="3000"/>
              </a:spcAft>
              <a:buFont typeface="Arial"/>
              <a:buNone/>
            </a:pPr>
            <a:r>
              <a:rPr lang="en-US" smtClean="0"/>
              <a:t>SNVC</a:t>
            </a:r>
          </a:p>
          <a:p>
            <a:pPr marL="0" indent="0">
              <a:spcAft>
                <a:spcPts val="3000"/>
              </a:spcAft>
              <a:buFont typeface="Arial"/>
              <a:buNone/>
            </a:pPr>
            <a:r>
              <a:rPr lang="en-US" smtClean="0"/>
              <a:t>MyComingle</a:t>
            </a:r>
          </a:p>
          <a:p>
            <a:pPr marL="0" indent="0">
              <a:spcAft>
                <a:spcPts val="3000"/>
              </a:spcAft>
              <a:buFont typeface="Arial"/>
              <a:buNone/>
            </a:pPr>
            <a:r>
              <a:rPr lang="en-US" smtClean="0"/>
              <a:t>TWD &amp; Associates, Inc.</a:t>
            </a:r>
            <a:endParaRPr lang="en-US" dirty="0" smtClean="0"/>
          </a:p>
        </p:txBody>
      </p:sp>
      <p:pic>
        <p:nvPicPr>
          <p:cNvPr id="8" name="Picture 7" descr="Unknown.jpeg"/>
          <p:cNvPicPr>
            <a:picLocks noChangeAspect="1"/>
          </p:cNvPicPr>
          <p:nvPr/>
        </p:nvPicPr>
        <p:blipFill>
          <a:blip r:embed="rId4"/>
          <a:stretch>
            <a:fillRect/>
          </a:stretch>
        </p:blipFill>
        <p:spPr>
          <a:xfrm>
            <a:off x="4427686" y="1329114"/>
            <a:ext cx="914400" cy="749300"/>
          </a:xfrm>
          <a:prstGeom prst="rect">
            <a:avLst/>
          </a:prstGeom>
        </p:spPr>
      </p:pic>
      <p:pic>
        <p:nvPicPr>
          <p:cNvPr id="9" name="Picture 8" descr="Unknown-2.jpeg"/>
          <p:cNvPicPr>
            <a:picLocks noChangeAspect="1"/>
          </p:cNvPicPr>
          <p:nvPr/>
        </p:nvPicPr>
        <p:blipFill>
          <a:blip r:embed="rId5"/>
          <a:stretch>
            <a:fillRect/>
          </a:stretch>
        </p:blipFill>
        <p:spPr>
          <a:xfrm>
            <a:off x="4282589" y="2675599"/>
            <a:ext cx="1204595" cy="826770"/>
          </a:xfrm>
          <a:prstGeom prst="rect">
            <a:avLst/>
          </a:prstGeom>
        </p:spPr>
      </p:pic>
      <p:pic>
        <p:nvPicPr>
          <p:cNvPr id="10" name="Picture 9" descr="Unknown-3.jpeg"/>
          <p:cNvPicPr>
            <a:picLocks noChangeAspect="1"/>
          </p:cNvPicPr>
          <p:nvPr/>
        </p:nvPicPr>
        <p:blipFill>
          <a:blip r:embed="rId6"/>
          <a:srcRect t="14545" b="14545"/>
          <a:stretch>
            <a:fillRect/>
          </a:stretch>
        </p:blipFill>
        <p:spPr>
          <a:xfrm>
            <a:off x="4320371" y="3461404"/>
            <a:ext cx="1129030" cy="624080"/>
          </a:xfrm>
          <a:prstGeom prst="rect">
            <a:avLst/>
          </a:prstGeom>
        </p:spPr>
      </p:pic>
      <p:pic>
        <p:nvPicPr>
          <p:cNvPr id="11" name="Picture 10" descr="Unknown.jpeg"/>
          <p:cNvPicPr>
            <a:picLocks noChangeAspect="1"/>
          </p:cNvPicPr>
          <p:nvPr/>
        </p:nvPicPr>
        <p:blipFill>
          <a:blip r:embed="rId7"/>
          <a:stretch>
            <a:fillRect/>
          </a:stretch>
        </p:blipFill>
        <p:spPr>
          <a:xfrm>
            <a:off x="4453086" y="4781889"/>
            <a:ext cx="857250" cy="857250"/>
          </a:xfrm>
          <a:prstGeom prst="rect">
            <a:avLst/>
          </a:prstGeom>
        </p:spPr>
      </p:pic>
    </p:spTree>
    <p:extLst>
      <p:ext uri="{BB962C8B-B14F-4D97-AF65-F5344CB8AC3E}">
        <p14:creationId xmlns:p14="http://schemas.microsoft.com/office/powerpoint/2010/main" val="68540545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normAutofit fontScale="90000"/>
          </a:bodyPr>
          <a:lstStyle/>
          <a:p>
            <a:r>
              <a:rPr lang="en-US" dirty="0">
                <a:ea typeface="ＭＳ Ｐゴシック" pitchFamily="28" charset="-128"/>
                <a:cs typeface="ＭＳ Ｐゴシック" pitchFamily="28" charset="-128"/>
              </a:rPr>
              <a:t>A Common Access Infrastructure</a:t>
            </a:r>
          </a:p>
        </p:txBody>
      </p:sp>
      <p:sp>
        <p:nvSpPr>
          <p:cNvPr id="3" name="Subtitle 2"/>
          <p:cNvSpPr>
            <a:spLocks noGrp="1"/>
          </p:cNvSpPr>
          <p:nvPr>
            <p:ph type="subTitle" idx="4294967295"/>
          </p:nvPr>
        </p:nvSpPr>
        <p:spPr>
          <a:xfrm>
            <a:off x="446334" y="1146175"/>
            <a:ext cx="8293125" cy="992188"/>
          </a:xfrm>
          <a:prstGeom prst="rect">
            <a:avLst/>
          </a:prstGeom>
        </p:spPr>
        <p:txBody>
          <a:bodyPr/>
          <a:lstStyle/>
          <a:p>
            <a:pPr marL="0" indent="0">
              <a:buNone/>
            </a:pPr>
            <a:r>
              <a:rPr lang="en-US" sz="2000" dirty="0">
                <a:latin typeface="Arial"/>
                <a:cs typeface="Arial"/>
              </a:rPr>
              <a:t>Currently over 20 million people have </a:t>
            </a:r>
            <a:r>
              <a:rPr lang="en-US" sz="2000" dirty="0" smtClean="0">
                <a:latin typeface="Arial"/>
                <a:cs typeface="Arial"/>
              </a:rPr>
              <a:t>federally compliant </a:t>
            </a:r>
            <a:r>
              <a:rPr lang="en-US" sz="2000" dirty="0">
                <a:latin typeface="Arial"/>
                <a:cs typeface="Arial"/>
              </a:rPr>
              <a:t>credentials</a:t>
            </a:r>
            <a:endParaRPr lang="en-US" sz="2000" dirty="0">
              <a:solidFill>
                <a:srgbClr val="CC0000"/>
              </a:solidFill>
              <a:latin typeface="Arial"/>
              <a:cs typeface="Arial"/>
            </a:endParaRPr>
          </a:p>
          <a:p>
            <a:pPr marL="0" indent="0">
              <a:buNone/>
            </a:pPr>
            <a:endParaRPr lang="en-US" sz="2000" dirty="0"/>
          </a:p>
        </p:txBody>
      </p:sp>
      <p:grpSp>
        <p:nvGrpSpPr>
          <p:cNvPr id="22" name="Group 21"/>
          <p:cNvGrpSpPr/>
          <p:nvPr/>
        </p:nvGrpSpPr>
        <p:grpSpPr>
          <a:xfrm>
            <a:off x="6172201" y="1816056"/>
            <a:ext cx="2567258" cy="4112395"/>
            <a:chOff x="6172200" y="1828800"/>
            <a:chExt cx="2667000" cy="4335681"/>
          </a:xfrm>
        </p:grpSpPr>
        <p:sp>
          <p:nvSpPr>
            <p:cNvPr id="27652" name="Rectangle 4"/>
            <p:cNvSpPr>
              <a:spLocks noChangeArrowheads="1"/>
            </p:cNvSpPr>
            <p:nvPr/>
          </p:nvSpPr>
          <p:spPr bwMode="auto">
            <a:xfrm>
              <a:off x="6172200" y="1828800"/>
              <a:ext cx="2667000" cy="3689350"/>
            </a:xfrm>
            <a:prstGeom prst="rect">
              <a:avLst/>
            </a:prstGeom>
            <a:solidFill>
              <a:srgbClr val="FFCC00"/>
            </a:solidFill>
            <a:ln w="9525">
              <a:noFill/>
              <a:miter lim="800000"/>
              <a:headEnd/>
              <a:tailEnd/>
            </a:ln>
          </p:spPr>
          <p:txBody>
            <a:bodyPr wrap="none" anchor="ctr">
              <a:prstTxWarp prst="textNoShape">
                <a:avLst/>
              </a:prstTxWarp>
            </a:bodyPr>
            <a:lstStyle/>
            <a:p>
              <a:endParaRPr lang="en-US"/>
            </a:p>
          </p:txBody>
        </p:sp>
        <p:pic>
          <p:nvPicPr>
            <p:cNvPr id="27655" name="Picture 7" descr="govt"/>
            <p:cNvPicPr>
              <a:picLocks noChangeAspect="1" noChangeArrowheads="1"/>
            </p:cNvPicPr>
            <p:nvPr/>
          </p:nvPicPr>
          <p:blipFill>
            <a:blip r:embed="rId3"/>
            <a:srcRect l="5714"/>
            <a:stretch>
              <a:fillRect/>
            </a:stretch>
          </p:blipFill>
          <p:spPr bwMode="auto">
            <a:xfrm>
              <a:off x="6858000" y="3827462"/>
              <a:ext cx="1905000" cy="1627187"/>
            </a:xfrm>
            <a:prstGeom prst="rect">
              <a:avLst/>
            </a:prstGeom>
            <a:noFill/>
            <a:ln w="9525">
              <a:noFill/>
              <a:miter lim="800000"/>
              <a:headEnd/>
              <a:tailEnd/>
            </a:ln>
          </p:spPr>
        </p:pic>
        <p:sp>
          <p:nvSpPr>
            <p:cNvPr id="27659" name="Text Box 11"/>
            <p:cNvSpPr txBox="1">
              <a:spLocks noChangeArrowheads="1"/>
            </p:cNvSpPr>
            <p:nvPr/>
          </p:nvSpPr>
          <p:spPr bwMode="auto">
            <a:xfrm>
              <a:off x="6172200" y="5518150"/>
              <a:ext cx="2667000" cy="646331"/>
            </a:xfrm>
            <a:prstGeom prst="rect">
              <a:avLst/>
            </a:prstGeom>
            <a:noFill/>
            <a:ln w="9525">
              <a:noFill/>
              <a:miter lim="800000"/>
              <a:headEnd/>
              <a:tailEnd/>
            </a:ln>
          </p:spPr>
          <p:txBody>
            <a:bodyPr>
              <a:prstTxWarp prst="textNoShape">
                <a:avLst/>
              </a:prstTxWarp>
              <a:spAutoFit/>
            </a:bodyPr>
            <a:lstStyle/>
            <a:p>
              <a:pPr algn="ctr">
                <a:spcBef>
                  <a:spcPct val="50000"/>
                </a:spcBef>
              </a:pPr>
              <a:r>
                <a:rPr lang="en-US" b="1" dirty="0" smtClean="0"/>
                <a:t>Public Safety &amp; Healthcare</a:t>
              </a:r>
              <a:endParaRPr lang="en-US" b="1" dirty="0"/>
            </a:p>
          </p:txBody>
        </p:sp>
        <p:pic>
          <p:nvPicPr>
            <p:cNvPr id="27660" name="Picture 12" descr="pub2"/>
            <p:cNvPicPr>
              <a:picLocks noChangeAspect="1" noChangeArrowheads="1"/>
            </p:cNvPicPr>
            <p:nvPr/>
          </p:nvPicPr>
          <p:blipFill>
            <a:blip r:embed="rId4"/>
            <a:srcRect/>
            <a:stretch>
              <a:fillRect/>
            </a:stretch>
          </p:blipFill>
          <p:spPr bwMode="auto">
            <a:xfrm>
              <a:off x="6264275" y="1860550"/>
              <a:ext cx="1355725" cy="1873250"/>
            </a:xfrm>
            <a:prstGeom prst="rect">
              <a:avLst/>
            </a:prstGeom>
            <a:noFill/>
            <a:ln w="9525">
              <a:noFill/>
              <a:miter lim="800000"/>
              <a:headEnd/>
              <a:tailEnd/>
            </a:ln>
          </p:spPr>
        </p:pic>
      </p:grpSp>
      <p:grpSp>
        <p:nvGrpSpPr>
          <p:cNvPr id="19" name="Group 18"/>
          <p:cNvGrpSpPr/>
          <p:nvPr/>
        </p:nvGrpSpPr>
        <p:grpSpPr>
          <a:xfrm>
            <a:off x="533401" y="1799531"/>
            <a:ext cx="2567258" cy="3808026"/>
            <a:chOff x="533400" y="1828800"/>
            <a:chExt cx="2667000" cy="4014787"/>
          </a:xfrm>
        </p:grpSpPr>
        <p:sp>
          <p:nvSpPr>
            <p:cNvPr id="27651" name="Rectangle 3"/>
            <p:cNvSpPr>
              <a:spLocks noChangeArrowheads="1"/>
            </p:cNvSpPr>
            <p:nvPr/>
          </p:nvSpPr>
          <p:spPr bwMode="auto">
            <a:xfrm>
              <a:off x="533400" y="1828800"/>
              <a:ext cx="2667000" cy="3689350"/>
            </a:xfrm>
            <a:prstGeom prst="rect">
              <a:avLst/>
            </a:prstGeom>
            <a:solidFill>
              <a:srgbClr val="FFFF99"/>
            </a:solidFill>
            <a:ln w="9525">
              <a:noFill/>
              <a:miter lim="800000"/>
              <a:headEnd/>
              <a:tailEnd/>
            </a:ln>
          </p:spPr>
          <p:txBody>
            <a:bodyPr wrap="none" anchor="ctr">
              <a:prstTxWarp prst="textNoShape">
                <a:avLst/>
              </a:prstTxWarp>
            </a:bodyPr>
            <a:lstStyle/>
            <a:p>
              <a:endParaRPr lang="en-US"/>
            </a:p>
          </p:txBody>
        </p:sp>
        <p:pic>
          <p:nvPicPr>
            <p:cNvPr id="27654" name="Picture 6" descr="military"/>
            <p:cNvPicPr>
              <a:picLocks noChangeAspect="1" noChangeArrowheads="1"/>
            </p:cNvPicPr>
            <p:nvPr/>
          </p:nvPicPr>
          <p:blipFill>
            <a:blip r:embed="rId5"/>
            <a:srcRect/>
            <a:stretch>
              <a:fillRect/>
            </a:stretch>
          </p:blipFill>
          <p:spPr bwMode="auto">
            <a:xfrm>
              <a:off x="609600" y="1860550"/>
              <a:ext cx="1549400" cy="1936750"/>
            </a:xfrm>
            <a:prstGeom prst="rect">
              <a:avLst/>
            </a:prstGeom>
            <a:noFill/>
            <a:ln w="9525">
              <a:noFill/>
              <a:miter lim="800000"/>
              <a:headEnd/>
              <a:tailEnd/>
            </a:ln>
          </p:spPr>
        </p:pic>
        <p:sp>
          <p:nvSpPr>
            <p:cNvPr id="27657" name="Text Box 9"/>
            <p:cNvSpPr txBox="1">
              <a:spLocks noChangeArrowheads="1"/>
            </p:cNvSpPr>
            <p:nvPr/>
          </p:nvSpPr>
          <p:spPr bwMode="auto">
            <a:xfrm>
              <a:off x="533400" y="5518150"/>
              <a:ext cx="2667000" cy="325437"/>
            </a:xfrm>
            <a:prstGeom prst="rect">
              <a:avLst/>
            </a:prstGeom>
            <a:noFill/>
            <a:ln w="9525">
              <a:noFill/>
              <a:miter lim="800000"/>
              <a:headEnd/>
              <a:tailEnd/>
            </a:ln>
          </p:spPr>
          <p:txBody>
            <a:bodyPr>
              <a:prstTxWarp prst="textNoShape">
                <a:avLst/>
              </a:prstTxWarp>
              <a:spAutoFit/>
            </a:bodyPr>
            <a:lstStyle/>
            <a:p>
              <a:pPr algn="ctr">
                <a:lnSpc>
                  <a:spcPct val="85000"/>
                </a:lnSpc>
                <a:spcBef>
                  <a:spcPct val="50000"/>
                </a:spcBef>
              </a:pPr>
              <a:r>
                <a:rPr lang="en-US" b="1" dirty="0"/>
                <a:t>Federal Government</a:t>
              </a:r>
            </a:p>
          </p:txBody>
        </p:sp>
        <p:pic>
          <p:nvPicPr>
            <p:cNvPr id="27662" name="Picture 14" descr="blackman"/>
            <p:cNvPicPr>
              <a:picLocks noChangeAspect="1" noChangeArrowheads="1"/>
            </p:cNvPicPr>
            <p:nvPr/>
          </p:nvPicPr>
          <p:blipFill>
            <a:blip r:embed="rId6"/>
            <a:srcRect/>
            <a:stretch>
              <a:fillRect/>
            </a:stretch>
          </p:blipFill>
          <p:spPr bwMode="auto">
            <a:xfrm>
              <a:off x="1600200" y="3751262"/>
              <a:ext cx="1555750" cy="1739900"/>
            </a:xfrm>
            <a:prstGeom prst="rect">
              <a:avLst/>
            </a:prstGeom>
            <a:noFill/>
            <a:ln w="9525">
              <a:noFill/>
              <a:miter lim="800000"/>
              <a:headEnd/>
              <a:tailEnd/>
            </a:ln>
          </p:spPr>
        </p:pic>
      </p:grpSp>
      <p:grpSp>
        <p:nvGrpSpPr>
          <p:cNvPr id="21" name="Group 20"/>
          <p:cNvGrpSpPr/>
          <p:nvPr/>
        </p:nvGrpSpPr>
        <p:grpSpPr>
          <a:xfrm>
            <a:off x="2971799" y="1799531"/>
            <a:ext cx="3300759" cy="3808026"/>
            <a:chOff x="2971800" y="1828800"/>
            <a:chExt cx="3429000" cy="4014787"/>
          </a:xfrm>
        </p:grpSpPr>
        <p:sp>
          <p:nvSpPr>
            <p:cNvPr id="27653" name="Rectangle 5"/>
            <p:cNvSpPr>
              <a:spLocks noChangeArrowheads="1"/>
            </p:cNvSpPr>
            <p:nvPr/>
          </p:nvSpPr>
          <p:spPr bwMode="auto">
            <a:xfrm>
              <a:off x="3352800" y="1828800"/>
              <a:ext cx="2667000" cy="3689350"/>
            </a:xfrm>
            <a:prstGeom prst="rect">
              <a:avLst/>
            </a:prstGeom>
            <a:solidFill>
              <a:srgbClr val="FFFF66"/>
            </a:solidFill>
            <a:ln w="9525">
              <a:noFill/>
              <a:miter lim="800000"/>
              <a:headEnd/>
              <a:tailEnd/>
            </a:ln>
          </p:spPr>
          <p:txBody>
            <a:bodyPr wrap="none" anchor="ctr">
              <a:prstTxWarp prst="textNoShape">
                <a:avLst/>
              </a:prstTxWarp>
            </a:bodyPr>
            <a:lstStyle/>
            <a:p>
              <a:endParaRPr lang="en-US"/>
            </a:p>
          </p:txBody>
        </p:sp>
        <p:sp>
          <p:nvSpPr>
            <p:cNvPr id="27658" name="Text Box 10"/>
            <p:cNvSpPr txBox="1">
              <a:spLocks noChangeArrowheads="1"/>
            </p:cNvSpPr>
            <p:nvPr/>
          </p:nvSpPr>
          <p:spPr bwMode="auto">
            <a:xfrm>
              <a:off x="2971800" y="5518150"/>
              <a:ext cx="3429000" cy="325437"/>
            </a:xfrm>
            <a:prstGeom prst="rect">
              <a:avLst/>
            </a:prstGeom>
            <a:noFill/>
            <a:ln w="9525">
              <a:noFill/>
              <a:miter lim="800000"/>
              <a:headEnd/>
              <a:tailEnd/>
            </a:ln>
          </p:spPr>
          <p:txBody>
            <a:bodyPr>
              <a:prstTxWarp prst="textNoShape">
                <a:avLst/>
              </a:prstTxWarp>
              <a:spAutoFit/>
            </a:bodyPr>
            <a:lstStyle/>
            <a:p>
              <a:pPr algn="ctr">
                <a:lnSpc>
                  <a:spcPct val="85000"/>
                </a:lnSpc>
                <a:spcBef>
                  <a:spcPct val="50000"/>
                </a:spcBef>
              </a:pPr>
              <a:r>
                <a:rPr lang="en-US" b="1" dirty="0"/>
                <a:t>Trading Partners &amp; Allies</a:t>
              </a:r>
            </a:p>
          </p:txBody>
        </p:sp>
        <p:pic>
          <p:nvPicPr>
            <p:cNvPr id="27661" name="Picture 13" descr="pdas"/>
            <p:cNvPicPr>
              <a:picLocks noChangeAspect="1" noChangeArrowheads="1"/>
            </p:cNvPicPr>
            <p:nvPr/>
          </p:nvPicPr>
          <p:blipFill>
            <a:blip r:embed="rId7"/>
            <a:srcRect/>
            <a:stretch>
              <a:fillRect/>
            </a:stretch>
          </p:blipFill>
          <p:spPr bwMode="auto">
            <a:xfrm>
              <a:off x="4495800" y="1936750"/>
              <a:ext cx="1481138" cy="1943100"/>
            </a:xfrm>
            <a:prstGeom prst="rect">
              <a:avLst/>
            </a:prstGeom>
            <a:noFill/>
            <a:ln w="9525">
              <a:noFill/>
              <a:miter lim="800000"/>
              <a:headEnd/>
              <a:tailEnd/>
            </a:ln>
          </p:spPr>
        </p:pic>
        <p:pic>
          <p:nvPicPr>
            <p:cNvPr id="27663" name="Picture 15" descr="town_hall_header"/>
            <p:cNvPicPr>
              <a:picLocks noChangeAspect="1" noChangeArrowheads="1"/>
            </p:cNvPicPr>
            <p:nvPr/>
          </p:nvPicPr>
          <p:blipFill>
            <a:blip r:embed="rId8"/>
            <a:srcRect/>
            <a:stretch>
              <a:fillRect/>
            </a:stretch>
          </p:blipFill>
          <p:spPr bwMode="auto">
            <a:xfrm>
              <a:off x="3505200" y="1936750"/>
              <a:ext cx="838200" cy="754062"/>
            </a:xfrm>
            <a:prstGeom prst="rect">
              <a:avLst/>
            </a:prstGeom>
            <a:noFill/>
            <a:ln w="9525">
              <a:noFill/>
              <a:miter lim="800000"/>
              <a:headEnd/>
              <a:tailEnd/>
            </a:ln>
          </p:spPr>
        </p:pic>
        <p:pic>
          <p:nvPicPr>
            <p:cNvPr id="27664" name="Picture 16" descr="public"/>
            <p:cNvPicPr>
              <a:picLocks noChangeAspect="1" noChangeArrowheads="1"/>
            </p:cNvPicPr>
            <p:nvPr/>
          </p:nvPicPr>
          <p:blipFill>
            <a:blip r:embed="rId9"/>
            <a:srcRect/>
            <a:stretch>
              <a:fillRect/>
            </a:stretch>
          </p:blipFill>
          <p:spPr bwMode="auto">
            <a:xfrm>
              <a:off x="3484563" y="3765550"/>
              <a:ext cx="1652587" cy="1676400"/>
            </a:xfrm>
            <a:prstGeom prst="rect">
              <a:avLst/>
            </a:prstGeom>
            <a:noFill/>
            <a:ln w="9525">
              <a:noFill/>
              <a:miter lim="800000"/>
              <a:headEnd/>
              <a:tailEnd/>
            </a:ln>
          </p:spPr>
        </p:pic>
        <p:pic>
          <p:nvPicPr>
            <p:cNvPr id="27665" name="Picture 17" descr="Business"/>
            <p:cNvPicPr>
              <a:picLocks noChangeAspect="1" noChangeArrowheads="1"/>
            </p:cNvPicPr>
            <p:nvPr/>
          </p:nvPicPr>
          <p:blipFill>
            <a:blip r:embed="rId10"/>
            <a:srcRect/>
            <a:stretch>
              <a:fillRect/>
            </a:stretch>
          </p:blipFill>
          <p:spPr bwMode="auto">
            <a:xfrm>
              <a:off x="5257800" y="4603750"/>
              <a:ext cx="673100" cy="838200"/>
            </a:xfrm>
            <a:prstGeom prst="rect">
              <a:avLst/>
            </a:prstGeom>
            <a:noFill/>
            <a:ln w="9525">
              <a:noFill/>
              <a:miter lim="800000"/>
              <a:headEnd/>
              <a:tailEnd/>
            </a:ln>
          </p:spPr>
        </p:pic>
      </p:grpSp>
      <p:sp>
        <p:nvSpPr>
          <p:cNvPr id="20" name="AutoShape 1031"/>
          <p:cNvSpPr>
            <a:spLocks noChangeArrowheads="1"/>
          </p:cNvSpPr>
          <p:nvPr/>
        </p:nvSpPr>
        <p:spPr bwMode="auto">
          <a:xfrm>
            <a:off x="1562100" y="6022088"/>
            <a:ext cx="6019800" cy="685800"/>
          </a:xfrm>
          <a:prstGeom prst="roundRect">
            <a:avLst>
              <a:gd name="adj" fmla="val 0"/>
            </a:avLst>
          </a:prstGeom>
          <a:solidFill>
            <a:srgbClr val="182B53"/>
          </a:solidFill>
          <a:ln w="9525">
            <a:noFill/>
            <a:round/>
            <a:headEnd/>
            <a:tailEnd/>
          </a:ln>
        </p:spPr>
        <p:txBody>
          <a:bodyPr anchor="ctr">
            <a:prstTxWarp prst="textNoShape">
              <a:avLst/>
            </a:prstTxWarp>
          </a:bodyPr>
          <a:lstStyle/>
          <a:p>
            <a:pPr algn="ctr" eaLnBrk="0" hangingPunct="0"/>
            <a:r>
              <a:rPr lang="en-US" i="1" dirty="0">
                <a:solidFill>
                  <a:schemeClr val="bg1"/>
                </a:solidFill>
                <a:ea typeface="ＭＳ Ｐゴシック" pitchFamily="-65" charset="-128"/>
                <a:cs typeface="ＭＳ Ｐゴシック" pitchFamily="-65" charset="-128"/>
              </a:rPr>
              <a:t>As this number </a:t>
            </a:r>
            <a:r>
              <a:rPr lang="en-US" i="1" dirty="0" smtClean="0">
                <a:solidFill>
                  <a:schemeClr val="bg1"/>
                </a:solidFill>
                <a:ea typeface="ＭＳ Ｐゴシック" pitchFamily="-65" charset="-128"/>
                <a:cs typeface="ＭＳ Ｐゴシック" pitchFamily="-65" charset="-128"/>
              </a:rPr>
              <a:t>grows, opportunities </a:t>
            </a:r>
            <a:r>
              <a:rPr lang="en-US" i="1" dirty="0">
                <a:solidFill>
                  <a:schemeClr val="bg1"/>
                </a:solidFill>
                <a:ea typeface="ＭＳ Ｐゴシック" pitchFamily="-65" charset="-128"/>
                <a:cs typeface="ＭＳ Ｐゴシック" pitchFamily="-65" charset="-128"/>
              </a:rPr>
              <a:t>for efficiencies skyrocket !</a:t>
            </a:r>
          </a:p>
        </p:txBody>
      </p:sp>
    </p:spTree>
    <p:extLst>
      <p:ext uri="{BB962C8B-B14F-4D97-AF65-F5344CB8AC3E}">
        <p14:creationId xmlns:p14="http://schemas.microsoft.com/office/powerpoint/2010/main" val="2946452881"/>
      </p:ext>
    </p:extLst>
  </p:cSld>
  <p:clrMapOvr>
    <a:masterClrMapping/>
  </p:clrMapOvr>
  <p:transition xmlns:p14="http://schemas.microsoft.com/office/powerpoint/2010/main" spd="med">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19"/>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1000"/>
                                  </p:stCondLst>
                                  <p:childTnLst>
                                    <p:set>
                                      <p:cBhvr>
                                        <p:cTn id="9" dur="1" fill="hold">
                                          <p:stCondLst>
                                            <p:cond delay="0"/>
                                          </p:stCondLst>
                                        </p:cTn>
                                        <p:tgtEl>
                                          <p:spTgt spid="21"/>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1000"/>
                                  </p:stCondLst>
                                  <p:childTnLst>
                                    <p:set>
                                      <p:cBhvr>
                                        <p:cTn id="12" dur="1" fill="hold">
                                          <p:stCondLst>
                                            <p:cond delay="0"/>
                                          </p:stCondLst>
                                        </p:cTn>
                                        <p:tgtEl>
                                          <p:spTgt spid="22"/>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grpId="0" nodeType="afterEffect">
                                  <p:stCondLst>
                                    <p:cond delay="2000"/>
                                  </p:stCondLst>
                                  <p:childTnLst>
                                    <p:set>
                                      <p:cBhvr>
                                        <p:cTn id="15"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Customers</a:t>
            </a:r>
            <a:endParaRPr lang="en-US" dirty="0"/>
          </a:p>
        </p:txBody>
      </p:sp>
      <p:sp>
        <p:nvSpPr>
          <p:cNvPr id="3" name="Content Placeholder 2"/>
          <p:cNvSpPr>
            <a:spLocks noGrp="1"/>
          </p:cNvSpPr>
          <p:nvPr>
            <p:ph idx="4294967295"/>
          </p:nvPr>
        </p:nvSpPr>
        <p:spPr>
          <a:xfrm>
            <a:off x="163865" y="1174293"/>
            <a:ext cx="8980135" cy="4845508"/>
          </a:xfrm>
          <a:prstGeom prst="rect">
            <a:avLst/>
          </a:prstGeom>
        </p:spPr>
        <p:txBody>
          <a:bodyPr>
            <a:noAutofit/>
          </a:bodyPr>
          <a:lstStyle/>
          <a:p>
            <a:pPr>
              <a:spcAft>
                <a:spcPts val="2000"/>
              </a:spcAft>
            </a:pPr>
            <a:r>
              <a:rPr lang="en-US" sz="1800" dirty="0" smtClean="0"/>
              <a:t>34 of Fortune 100 Companies</a:t>
            </a:r>
          </a:p>
          <a:p>
            <a:pPr>
              <a:spcAft>
                <a:spcPts val="2000"/>
              </a:spcAft>
            </a:pPr>
            <a:r>
              <a:rPr lang="en-US" sz="1800" dirty="0" smtClean="0"/>
              <a:t>22 of Top 25 Federal Contractors</a:t>
            </a:r>
          </a:p>
          <a:p>
            <a:pPr>
              <a:spcAft>
                <a:spcPts val="2000"/>
              </a:spcAft>
            </a:pPr>
            <a:r>
              <a:rPr lang="en-US" sz="1800" dirty="0" smtClean="0"/>
              <a:t>200+ Colleges &amp; Universities</a:t>
            </a:r>
          </a:p>
          <a:p>
            <a:pPr>
              <a:spcAft>
                <a:spcPts val="2000"/>
              </a:spcAft>
            </a:pPr>
            <a:r>
              <a:rPr lang="en-US" sz="1800" dirty="0" smtClean="0"/>
              <a:t>100+ Municipalities &amp; Schools</a:t>
            </a:r>
          </a:p>
          <a:p>
            <a:pPr>
              <a:spcAft>
                <a:spcPts val="2000"/>
              </a:spcAft>
            </a:pPr>
            <a:r>
              <a:rPr lang="en-US" sz="1800" dirty="0" smtClean="0"/>
              <a:t>100+ Private &amp; Public Research Organizations</a:t>
            </a:r>
          </a:p>
          <a:p>
            <a:pPr>
              <a:spcAft>
                <a:spcPts val="2000"/>
              </a:spcAft>
            </a:pPr>
            <a:r>
              <a:rPr lang="en-US" sz="1800" dirty="0" smtClean="0"/>
              <a:t>100+ Healthcare Organizations</a:t>
            </a:r>
          </a:p>
          <a:p>
            <a:pPr>
              <a:spcAft>
                <a:spcPts val="2000"/>
              </a:spcAft>
            </a:pPr>
            <a:r>
              <a:rPr lang="en-US" sz="1800" dirty="0" smtClean="0"/>
              <a:t>40+ Banks &amp; Financial Institutions</a:t>
            </a:r>
          </a:p>
          <a:p>
            <a:pPr>
              <a:spcAft>
                <a:spcPts val="2000"/>
              </a:spcAft>
            </a:pPr>
            <a:r>
              <a:rPr lang="en-US" sz="1800" dirty="0" smtClean="0"/>
              <a:t>11 Airlines</a:t>
            </a:r>
          </a:p>
          <a:p>
            <a:pPr>
              <a:spcAft>
                <a:spcPts val="2000"/>
              </a:spcAft>
            </a:pPr>
            <a:r>
              <a:rPr lang="en-US" sz="1800" dirty="0" smtClean="0"/>
              <a:t>Numerous Federal Agencies</a:t>
            </a:r>
          </a:p>
        </p:txBody>
      </p:sp>
      <p:pic>
        <p:nvPicPr>
          <p:cNvPr id="4" name="Picture 5"/>
          <p:cNvPicPr>
            <a:picLocks noChangeAspect="1" noChangeArrowheads="1"/>
          </p:cNvPicPr>
          <p:nvPr/>
        </p:nvPicPr>
        <p:blipFill>
          <a:blip r:embed="rId2"/>
          <a:srcRect/>
          <a:stretch>
            <a:fillRect/>
          </a:stretch>
        </p:blipFill>
        <p:spPr bwMode="auto">
          <a:xfrm>
            <a:off x="4648200" y="2301240"/>
            <a:ext cx="1219200" cy="213360"/>
          </a:xfrm>
          <a:prstGeom prst="rect">
            <a:avLst/>
          </a:prstGeom>
          <a:noFill/>
          <a:ln w="9525">
            <a:noFill/>
            <a:miter lim="800000"/>
            <a:headEnd/>
            <a:tailEnd/>
          </a:ln>
        </p:spPr>
      </p:pic>
      <p:pic>
        <p:nvPicPr>
          <p:cNvPr id="5" name="Picture 4"/>
          <p:cNvPicPr>
            <a:picLocks noChangeAspect="1" noChangeArrowheads="1"/>
          </p:cNvPicPr>
          <p:nvPr/>
        </p:nvPicPr>
        <p:blipFill>
          <a:blip r:embed="rId3"/>
          <a:srcRect/>
          <a:stretch>
            <a:fillRect/>
          </a:stretch>
        </p:blipFill>
        <p:spPr bwMode="auto">
          <a:xfrm>
            <a:off x="7467600" y="1905000"/>
            <a:ext cx="548690" cy="157125"/>
          </a:xfrm>
          <a:prstGeom prst="rect">
            <a:avLst/>
          </a:prstGeom>
          <a:noFill/>
          <a:ln w="9525">
            <a:noFill/>
            <a:miter lim="800000"/>
            <a:headEnd/>
            <a:tailEnd/>
          </a:ln>
        </p:spPr>
      </p:pic>
      <p:pic>
        <p:nvPicPr>
          <p:cNvPr id="6" name="Picture 5" descr="AMSYS_Horizontal copy.jpg"/>
          <p:cNvPicPr>
            <a:picLocks noChangeAspect="1"/>
          </p:cNvPicPr>
          <p:nvPr/>
        </p:nvPicPr>
        <p:blipFill>
          <a:blip r:embed="rId4"/>
          <a:srcRect/>
          <a:stretch>
            <a:fillRect/>
          </a:stretch>
        </p:blipFill>
        <p:spPr bwMode="auto">
          <a:xfrm>
            <a:off x="7924800" y="3249930"/>
            <a:ext cx="866775" cy="179070"/>
          </a:xfrm>
          <a:prstGeom prst="rect">
            <a:avLst/>
          </a:prstGeom>
          <a:noFill/>
          <a:ln w="9525">
            <a:noFill/>
            <a:miter lim="800000"/>
            <a:headEnd/>
            <a:tailEnd/>
          </a:ln>
        </p:spPr>
      </p:pic>
      <p:pic>
        <p:nvPicPr>
          <p:cNvPr id="7" name="Picture 20"/>
          <p:cNvPicPr>
            <a:picLocks noChangeAspect="1" noChangeArrowheads="1"/>
          </p:cNvPicPr>
          <p:nvPr/>
        </p:nvPicPr>
        <p:blipFill>
          <a:blip r:embed="rId5"/>
          <a:srcRect t="15218" r="20695" b="23914"/>
          <a:stretch>
            <a:fillRect/>
          </a:stretch>
        </p:blipFill>
        <p:spPr bwMode="auto">
          <a:xfrm>
            <a:off x="7620000" y="3886200"/>
            <a:ext cx="1099833" cy="142236"/>
          </a:xfrm>
          <a:prstGeom prst="rect">
            <a:avLst/>
          </a:prstGeom>
          <a:noFill/>
          <a:ln w="9525">
            <a:noFill/>
            <a:miter lim="800000"/>
            <a:headEnd/>
            <a:tailEnd/>
          </a:ln>
        </p:spPr>
      </p:pic>
      <p:pic>
        <p:nvPicPr>
          <p:cNvPr id="10" name="Picture 44"/>
          <p:cNvPicPr>
            <a:picLocks noChangeAspect="1" noChangeArrowheads="1"/>
          </p:cNvPicPr>
          <p:nvPr/>
        </p:nvPicPr>
        <p:blipFill>
          <a:blip r:embed="rId6"/>
          <a:srcRect/>
          <a:stretch>
            <a:fillRect/>
          </a:stretch>
        </p:blipFill>
        <p:spPr bwMode="auto">
          <a:xfrm>
            <a:off x="5257800" y="3304540"/>
            <a:ext cx="391160" cy="248920"/>
          </a:xfrm>
          <a:prstGeom prst="rect">
            <a:avLst/>
          </a:prstGeom>
          <a:noFill/>
          <a:ln w="9525">
            <a:noFill/>
            <a:miter lim="800000"/>
            <a:headEnd/>
            <a:tailEnd/>
          </a:ln>
        </p:spPr>
      </p:pic>
      <p:pic>
        <p:nvPicPr>
          <p:cNvPr id="11" name="Picture 23"/>
          <p:cNvPicPr>
            <a:picLocks noChangeAspect="1" noChangeArrowheads="1"/>
          </p:cNvPicPr>
          <p:nvPr/>
        </p:nvPicPr>
        <p:blipFill>
          <a:blip r:embed="rId7"/>
          <a:srcRect/>
          <a:stretch>
            <a:fillRect/>
          </a:stretch>
        </p:blipFill>
        <p:spPr bwMode="auto">
          <a:xfrm>
            <a:off x="4114800" y="1981200"/>
            <a:ext cx="421910" cy="266032"/>
          </a:xfrm>
          <a:prstGeom prst="rect">
            <a:avLst/>
          </a:prstGeom>
          <a:noFill/>
          <a:ln w="9525">
            <a:noFill/>
            <a:miter lim="800000"/>
            <a:headEnd/>
            <a:tailEnd/>
          </a:ln>
        </p:spPr>
      </p:pic>
      <p:pic>
        <p:nvPicPr>
          <p:cNvPr id="12" name="Picture 11" descr="CAE062WTCAQ6I8FYCA0E30P3CAUQ157FCAR5FK0OCABC2BVLCACF70L9CA53B1OXCANHNTD4CAWY2L9WCADRPT09CAMOMBKWCA6P3131CAQM80TMCAQ2O9J0CAJI4QCRCARJ6IHMCABELQNQCA9V26JI.jpg"/>
          <p:cNvPicPr>
            <a:picLocks noChangeAspect="1"/>
          </p:cNvPicPr>
          <p:nvPr/>
        </p:nvPicPr>
        <p:blipFill>
          <a:blip r:embed="rId8"/>
          <a:srcRect/>
          <a:stretch>
            <a:fillRect/>
          </a:stretch>
        </p:blipFill>
        <p:spPr bwMode="auto">
          <a:xfrm>
            <a:off x="6477000" y="2209800"/>
            <a:ext cx="666750" cy="386715"/>
          </a:xfrm>
          <a:prstGeom prst="rect">
            <a:avLst/>
          </a:prstGeom>
          <a:noFill/>
          <a:ln w="9525">
            <a:noFill/>
            <a:miter lim="800000"/>
            <a:headEnd/>
            <a:tailEnd/>
          </a:ln>
        </p:spPr>
      </p:pic>
      <p:pic>
        <p:nvPicPr>
          <p:cNvPr id="14" name="Picture 12"/>
          <p:cNvPicPr>
            <a:picLocks noChangeAspect="1" noChangeArrowheads="1"/>
          </p:cNvPicPr>
          <p:nvPr/>
        </p:nvPicPr>
        <p:blipFill>
          <a:blip r:embed="rId9"/>
          <a:srcRect l="15218" r="15218"/>
          <a:stretch>
            <a:fillRect/>
          </a:stretch>
        </p:blipFill>
        <p:spPr bwMode="auto">
          <a:xfrm>
            <a:off x="8229601" y="1752600"/>
            <a:ext cx="507991" cy="368300"/>
          </a:xfrm>
          <a:prstGeom prst="rect">
            <a:avLst/>
          </a:prstGeom>
          <a:noFill/>
          <a:ln w="9525">
            <a:noFill/>
            <a:miter lim="800000"/>
            <a:headEnd/>
            <a:tailEnd/>
          </a:ln>
        </p:spPr>
      </p:pic>
      <p:pic>
        <p:nvPicPr>
          <p:cNvPr id="15" name="Picture 25"/>
          <p:cNvPicPr>
            <a:picLocks noChangeAspect="1" noChangeArrowheads="1"/>
          </p:cNvPicPr>
          <p:nvPr/>
        </p:nvPicPr>
        <p:blipFill>
          <a:blip r:embed="rId10"/>
          <a:srcRect t="67543" b="12946"/>
          <a:stretch>
            <a:fillRect/>
          </a:stretch>
        </p:blipFill>
        <p:spPr bwMode="auto">
          <a:xfrm>
            <a:off x="6781800" y="2819400"/>
            <a:ext cx="590258" cy="154905"/>
          </a:xfrm>
          <a:prstGeom prst="rect">
            <a:avLst/>
          </a:prstGeom>
          <a:noFill/>
          <a:ln w="9525">
            <a:noFill/>
            <a:miter lim="800000"/>
            <a:headEnd/>
            <a:tailEnd/>
          </a:ln>
        </p:spPr>
      </p:pic>
      <p:pic>
        <p:nvPicPr>
          <p:cNvPr id="16" name="Picture 35"/>
          <p:cNvPicPr>
            <a:picLocks noChangeAspect="1" noChangeArrowheads="1"/>
          </p:cNvPicPr>
          <p:nvPr/>
        </p:nvPicPr>
        <p:blipFill>
          <a:blip r:embed="rId11"/>
          <a:srcRect b="39116"/>
          <a:stretch>
            <a:fillRect/>
          </a:stretch>
        </p:blipFill>
        <p:spPr bwMode="auto">
          <a:xfrm>
            <a:off x="7543800" y="1371600"/>
            <a:ext cx="1171575" cy="306388"/>
          </a:xfrm>
          <a:prstGeom prst="rect">
            <a:avLst/>
          </a:prstGeom>
          <a:noFill/>
          <a:ln w="9525">
            <a:noFill/>
            <a:miter lim="800000"/>
            <a:headEnd/>
            <a:tailEnd/>
          </a:ln>
        </p:spPr>
      </p:pic>
      <p:pic>
        <p:nvPicPr>
          <p:cNvPr id="17" name="Picture 37"/>
          <p:cNvPicPr>
            <a:picLocks noChangeAspect="1" noChangeArrowheads="1"/>
          </p:cNvPicPr>
          <p:nvPr/>
        </p:nvPicPr>
        <p:blipFill>
          <a:blip r:embed="rId12"/>
          <a:srcRect/>
          <a:stretch>
            <a:fillRect/>
          </a:stretch>
        </p:blipFill>
        <p:spPr bwMode="auto">
          <a:xfrm>
            <a:off x="6248400" y="1371600"/>
            <a:ext cx="742950" cy="415925"/>
          </a:xfrm>
          <a:prstGeom prst="rect">
            <a:avLst/>
          </a:prstGeom>
          <a:noFill/>
          <a:ln w="9525">
            <a:noFill/>
            <a:miter lim="800000"/>
            <a:headEnd/>
            <a:tailEnd/>
          </a:ln>
        </p:spPr>
      </p:pic>
      <p:pic>
        <p:nvPicPr>
          <p:cNvPr id="18" name="Picture 40"/>
          <p:cNvPicPr>
            <a:picLocks noChangeAspect="1" noChangeArrowheads="1"/>
          </p:cNvPicPr>
          <p:nvPr/>
        </p:nvPicPr>
        <p:blipFill>
          <a:blip r:embed="rId13"/>
          <a:srcRect/>
          <a:stretch>
            <a:fillRect/>
          </a:stretch>
        </p:blipFill>
        <p:spPr bwMode="auto">
          <a:xfrm>
            <a:off x="5867400" y="2667000"/>
            <a:ext cx="534142" cy="201602"/>
          </a:xfrm>
          <a:prstGeom prst="rect">
            <a:avLst/>
          </a:prstGeom>
          <a:noFill/>
          <a:ln w="9525">
            <a:noFill/>
            <a:miter lim="800000"/>
            <a:headEnd/>
            <a:tailEnd/>
          </a:ln>
        </p:spPr>
      </p:pic>
      <p:pic>
        <p:nvPicPr>
          <p:cNvPr id="19" name="Picture 2"/>
          <p:cNvPicPr>
            <a:picLocks noChangeAspect="1" noChangeArrowheads="1"/>
          </p:cNvPicPr>
          <p:nvPr/>
        </p:nvPicPr>
        <p:blipFill>
          <a:blip r:embed="rId14"/>
          <a:srcRect/>
          <a:stretch>
            <a:fillRect/>
          </a:stretch>
        </p:blipFill>
        <p:spPr bwMode="auto">
          <a:xfrm>
            <a:off x="5791200" y="5334000"/>
            <a:ext cx="1066800" cy="584200"/>
          </a:xfrm>
          <a:prstGeom prst="rect">
            <a:avLst/>
          </a:prstGeom>
          <a:noFill/>
          <a:ln w="9525">
            <a:noFill/>
            <a:miter lim="800000"/>
            <a:headEnd/>
            <a:tailEnd/>
          </a:ln>
        </p:spPr>
      </p:pic>
      <p:pic>
        <p:nvPicPr>
          <p:cNvPr id="20" name="Picture 23" descr="index_cslogo_com.gif"/>
          <p:cNvPicPr>
            <a:picLocks noChangeAspect="1"/>
          </p:cNvPicPr>
          <p:nvPr/>
        </p:nvPicPr>
        <p:blipFill>
          <a:blip r:embed="rId15"/>
          <a:srcRect/>
          <a:stretch>
            <a:fillRect/>
          </a:stretch>
        </p:blipFill>
        <p:spPr bwMode="auto">
          <a:xfrm>
            <a:off x="5356225" y="4225925"/>
            <a:ext cx="587375" cy="269875"/>
          </a:xfrm>
          <a:prstGeom prst="rect">
            <a:avLst/>
          </a:prstGeom>
          <a:noFill/>
          <a:ln w="9525">
            <a:noFill/>
            <a:miter lim="800000"/>
            <a:headEnd/>
            <a:tailEnd/>
          </a:ln>
        </p:spPr>
      </p:pic>
      <p:pic>
        <p:nvPicPr>
          <p:cNvPr id="21" name="Picture 11"/>
          <p:cNvPicPr>
            <a:picLocks noChangeAspect="1" noChangeArrowheads="1"/>
          </p:cNvPicPr>
          <p:nvPr/>
        </p:nvPicPr>
        <p:blipFill>
          <a:blip r:embed="rId16"/>
          <a:srcRect l="2368" t="13940" r="86806" b="28378"/>
          <a:stretch>
            <a:fillRect/>
          </a:stretch>
        </p:blipFill>
        <p:spPr bwMode="auto">
          <a:xfrm>
            <a:off x="7848600" y="4267200"/>
            <a:ext cx="617538" cy="330200"/>
          </a:xfrm>
          <a:prstGeom prst="rect">
            <a:avLst/>
          </a:prstGeom>
          <a:noFill/>
          <a:ln w="9525">
            <a:noFill/>
            <a:miter lim="800000"/>
            <a:headEnd/>
            <a:tailEnd/>
          </a:ln>
        </p:spPr>
      </p:pic>
      <p:pic>
        <p:nvPicPr>
          <p:cNvPr id="23" name="Picture 31" descr="energizer.png"/>
          <p:cNvPicPr>
            <a:picLocks noChangeAspect="1"/>
          </p:cNvPicPr>
          <p:nvPr/>
        </p:nvPicPr>
        <p:blipFill>
          <a:blip r:embed="rId17"/>
          <a:srcRect/>
          <a:stretch>
            <a:fillRect/>
          </a:stretch>
        </p:blipFill>
        <p:spPr bwMode="auto">
          <a:xfrm>
            <a:off x="6151245" y="5075555"/>
            <a:ext cx="706755" cy="182245"/>
          </a:xfrm>
          <a:prstGeom prst="rect">
            <a:avLst/>
          </a:prstGeom>
          <a:noFill/>
          <a:ln w="9525">
            <a:noFill/>
            <a:miter lim="800000"/>
            <a:headEnd/>
            <a:tailEnd/>
          </a:ln>
        </p:spPr>
      </p:pic>
      <p:pic>
        <p:nvPicPr>
          <p:cNvPr id="24" name="Picture 24"/>
          <p:cNvPicPr>
            <a:picLocks noChangeAspect="1" noChangeArrowheads="1"/>
          </p:cNvPicPr>
          <p:nvPr/>
        </p:nvPicPr>
        <p:blipFill>
          <a:blip r:embed="rId18"/>
          <a:srcRect r="14127"/>
          <a:stretch>
            <a:fillRect/>
          </a:stretch>
        </p:blipFill>
        <p:spPr bwMode="auto">
          <a:xfrm>
            <a:off x="6248400" y="3544889"/>
            <a:ext cx="608002" cy="155575"/>
          </a:xfrm>
          <a:prstGeom prst="rect">
            <a:avLst/>
          </a:prstGeom>
          <a:noFill/>
          <a:ln w="9525">
            <a:noFill/>
            <a:miter lim="800000"/>
            <a:headEnd/>
            <a:tailEnd/>
          </a:ln>
        </p:spPr>
      </p:pic>
      <p:pic>
        <p:nvPicPr>
          <p:cNvPr id="25" name="Picture 26"/>
          <p:cNvPicPr>
            <a:picLocks noChangeAspect="1" noChangeArrowheads="1"/>
          </p:cNvPicPr>
          <p:nvPr/>
        </p:nvPicPr>
        <p:blipFill>
          <a:blip r:embed="rId19"/>
          <a:srcRect/>
          <a:stretch>
            <a:fillRect/>
          </a:stretch>
        </p:blipFill>
        <p:spPr bwMode="auto">
          <a:xfrm>
            <a:off x="7772400" y="5715000"/>
            <a:ext cx="1143000" cy="361950"/>
          </a:xfrm>
          <a:prstGeom prst="rect">
            <a:avLst/>
          </a:prstGeom>
          <a:noFill/>
          <a:ln w="9525">
            <a:noFill/>
            <a:miter lim="800000"/>
            <a:headEnd/>
            <a:tailEnd/>
          </a:ln>
        </p:spPr>
      </p:pic>
      <p:pic>
        <p:nvPicPr>
          <p:cNvPr id="26" name="Picture 36"/>
          <p:cNvPicPr>
            <a:picLocks noChangeAspect="1" noChangeArrowheads="1"/>
          </p:cNvPicPr>
          <p:nvPr/>
        </p:nvPicPr>
        <p:blipFill>
          <a:blip r:embed="rId20"/>
          <a:srcRect/>
          <a:stretch>
            <a:fillRect/>
          </a:stretch>
        </p:blipFill>
        <p:spPr bwMode="auto">
          <a:xfrm>
            <a:off x="7086600" y="4191000"/>
            <a:ext cx="596900" cy="709613"/>
          </a:xfrm>
          <a:prstGeom prst="rect">
            <a:avLst/>
          </a:prstGeom>
          <a:noFill/>
          <a:ln w="9525">
            <a:noFill/>
            <a:miter lim="800000"/>
            <a:headEnd/>
            <a:tailEnd/>
          </a:ln>
        </p:spPr>
      </p:pic>
      <p:pic>
        <p:nvPicPr>
          <p:cNvPr id="27" name="Picture 38"/>
          <p:cNvPicPr>
            <a:picLocks noChangeAspect="1" noChangeArrowheads="1"/>
          </p:cNvPicPr>
          <p:nvPr/>
        </p:nvPicPr>
        <p:blipFill>
          <a:blip r:embed="rId21"/>
          <a:srcRect/>
          <a:stretch>
            <a:fillRect/>
          </a:stretch>
        </p:blipFill>
        <p:spPr bwMode="auto">
          <a:xfrm>
            <a:off x="6477001" y="3962400"/>
            <a:ext cx="427729" cy="331708"/>
          </a:xfrm>
          <a:prstGeom prst="rect">
            <a:avLst/>
          </a:prstGeom>
          <a:noFill/>
          <a:ln w="9525">
            <a:noFill/>
            <a:miter lim="800000"/>
            <a:headEnd/>
            <a:tailEnd/>
          </a:ln>
        </p:spPr>
      </p:pic>
      <p:pic>
        <p:nvPicPr>
          <p:cNvPr id="28" name="Picture 41"/>
          <p:cNvPicPr>
            <a:picLocks noChangeAspect="1" noChangeArrowheads="1"/>
          </p:cNvPicPr>
          <p:nvPr/>
        </p:nvPicPr>
        <p:blipFill>
          <a:blip r:embed="rId22"/>
          <a:srcRect/>
          <a:stretch>
            <a:fillRect/>
          </a:stretch>
        </p:blipFill>
        <p:spPr bwMode="auto">
          <a:xfrm>
            <a:off x="7162800" y="5105400"/>
            <a:ext cx="457200" cy="457200"/>
          </a:xfrm>
          <a:prstGeom prst="rect">
            <a:avLst/>
          </a:prstGeom>
          <a:noFill/>
          <a:ln w="9525">
            <a:noFill/>
            <a:miter lim="800000"/>
            <a:headEnd/>
            <a:tailEnd/>
          </a:ln>
        </p:spPr>
      </p:pic>
      <p:pic>
        <p:nvPicPr>
          <p:cNvPr id="29" name="Picture 22"/>
          <p:cNvPicPr>
            <a:picLocks noChangeAspect="1" noChangeArrowheads="1"/>
          </p:cNvPicPr>
          <p:nvPr/>
        </p:nvPicPr>
        <p:blipFill>
          <a:blip r:embed="rId23"/>
          <a:srcRect t="10001" b="39999"/>
          <a:stretch>
            <a:fillRect/>
          </a:stretch>
        </p:blipFill>
        <p:spPr bwMode="auto">
          <a:xfrm>
            <a:off x="7112000" y="3200400"/>
            <a:ext cx="508000" cy="127000"/>
          </a:xfrm>
          <a:prstGeom prst="rect">
            <a:avLst/>
          </a:prstGeom>
          <a:noFill/>
          <a:ln w="9525">
            <a:noFill/>
            <a:miter lim="800000"/>
            <a:headEnd/>
            <a:tailEnd/>
          </a:ln>
        </p:spPr>
      </p:pic>
      <p:pic>
        <p:nvPicPr>
          <p:cNvPr id="30" name="Picture 24"/>
          <p:cNvPicPr>
            <a:picLocks noChangeAspect="1" noChangeArrowheads="1"/>
          </p:cNvPicPr>
          <p:nvPr/>
        </p:nvPicPr>
        <p:blipFill>
          <a:blip r:embed="rId24"/>
          <a:srcRect/>
          <a:stretch>
            <a:fillRect/>
          </a:stretch>
        </p:blipFill>
        <p:spPr bwMode="auto">
          <a:xfrm>
            <a:off x="7997825" y="4648200"/>
            <a:ext cx="993775" cy="657225"/>
          </a:xfrm>
          <a:prstGeom prst="rect">
            <a:avLst/>
          </a:prstGeom>
          <a:noFill/>
          <a:ln w="9525">
            <a:noFill/>
            <a:miter lim="800000"/>
            <a:headEnd/>
            <a:tailEnd/>
          </a:ln>
        </p:spPr>
      </p:pic>
      <p:pic>
        <p:nvPicPr>
          <p:cNvPr id="31" name="Picture 30" descr="Unknown-3.jpeg"/>
          <p:cNvPicPr>
            <a:picLocks noChangeAspect="1"/>
          </p:cNvPicPr>
          <p:nvPr/>
        </p:nvPicPr>
        <p:blipFill>
          <a:blip r:embed="rId25"/>
          <a:stretch>
            <a:fillRect/>
          </a:stretch>
        </p:blipFill>
        <p:spPr>
          <a:xfrm>
            <a:off x="4020137" y="2517634"/>
            <a:ext cx="857250" cy="857250"/>
          </a:xfrm>
          <a:prstGeom prst="rect">
            <a:avLst/>
          </a:prstGeom>
        </p:spPr>
      </p:pic>
      <p:pic>
        <p:nvPicPr>
          <p:cNvPr id="32" name="Picture 31" descr="Unknown-4.jpeg"/>
          <p:cNvPicPr>
            <a:picLocks noChangeAspect="1"/>
          </p:cNvPicPr>
          <p:nvPr/>
        </p:nvPicPr>
        <p:blipFill>
          <a:blip r:embed="rId26"/>
          <a:stretch>
            <a:fillRect/>
          </a:stretch>
        </p:blipFill>
        <p:spPr>
          <a:xfrm>
            <a:off x="4953000" y="2590800"/>
            <a:ext cx="670560" cy="579120"/>
          </a:xfrm>
          <a:prstGeom prst="rect">
            <a:avLst/>
          </a:prstGeom>
        </p:spPr>
      </p:pic>
      <p:pic>
        <p:nvPicPr>
          <p:cNvPr id="33" name="Picture 32" descr="Unknown-5.jpeg"/>
          <p:cNvPicPr>
            <a:picLocks noChangeAspect="1"/>
          </p:cNvPicPr>
          <p:nvPr/>
        </p:nvPicPr>
        <p:blipFill>
          <a:blip r:embed="rId27"/>
          <a:stretch>
            <a:fillRect/>
          </a:stretch>
        </p:blipFill>
        <p:spPr>
          <a:xfrm>
            <a:off x="3804270" y="2389510"/>
            <a:ext cx="406400" cy="406400"/>
          </a:xfrm>
          <a:prstGeom prst="rect">
            <a:avLst/>
          </a:prstGeom>
        </p:spPr>
      </p:pic>
      <p:pic>
        <p:nvPicPr>
          <p:cNvPr id="34" name="Picture 33" descr="images-2.jpeg"/>
          <p:cNvPicPr>
            <a:picLocks noChangeAspect="1"/>
          </p:cNvPicPr>
          <p:nvPr/>
        </p:nvPicPr>
        <p:blipFill>
          <a:blip r:embed="rId28"/>
          <a:stretch>
            <a:fillRect/>
          </a:stretch>
        </p:blipFill>
        <p:spPr>
          <a:xfrm>
            <a:off x="4419600" y="3319760"/>
            <a:ext cx="548640" cy="381000"/>
          </a:xfrm>
          <a:prstGeom prst="rect">
            <a:avLst/>
          </a:prstGeom>
        </p:spPr>
      </p:pic>
      <p:pic>
        <p:nvPicPr>
          <p:cNvPr id="35" name="Picture 34" descr="images-3.jpeg"/>
          <p:cNvPicPr>
            <a:picLocks noChangeAspect="1"/>
          </p:cNvPicPr>
          <p:nvPr/>
        </p:nvPicPr>
        <p:blipFill>
          <a:blip r:embed="rId29"/>
          <a:stretch>
            <a:fillRect/>
          </a:stretch>
        </p:blipFill>
        <p:spPr>
          <a:xfrm>
            <a:off x="4572000" y="5715000"/>
            <a:ext cx="1143000" cy="284480"/>
          </a:xfrm>
          <a:prstGeom prst="rect">
            <a:avLst/>
          </a:prstGeom>
        </p:spPr>
      </p:pic>
      <p:pic>
        <p:nvPicPr>
          <p:cNvPr id="36" name="Picture 35" descr="images-4.jpeg"/>
          <p:cNvPicPr>
            <a:picLocks noChangeAspect="1"/>
          </p:cNvPicPr>
          <p:nvPr/>
        </p:nvPicPr>
        <p:blipFill>
          <a:blip r:embed="rId30"/>
          <a:stretch>
            <a:fillRect/>
          </a:stretch>
        </p:blipFill>
        <p:spPr>
          <a:xfrm>
            <a:off x="3319780" y="5328270"/>
            <a:ext cx="1099820" cy="294640"/>
          </a:xfrm>
          <a:prstGeom prst="rect">
            <a:avLst/>
          </a:prstGeom>
        </p:spPr>
      </p:pic>
      <p:pic>
        <p:nvPicPr>
          <p:cNvPr id="37" name="Picture 36" descr="Unknown-6.jpeg"/>
          <p:cNvPicPr>
            <a:picLocks noChangeAspect="1"/>
          </p:cNvPicPr>
          <p:nvPr/>
        </p:nvPicPr>
        <p:blipFill>
          <a:blip r:embed="rId31"/>
          <a:stretch>
            <a:fillRect/>
          </a:stretch>
        </p:blipFill>
        <p:spPr>
          <a:xfrm>
            <a:off x="5105400" y="1783080"/>
            <a:ext cx="428625" cy="426720"/>
          </a:xfrm>
          <a:prstGeom prst="rect">
            <a:avLst/>
          </a:prstGeom>
        </p:spPr>
      </p:pic>
      <p:pic>
        <p:nvPicPr>
          <p:cNvPr id="38" name="Picture 37" descr="Unknown-7.jpeg"/>
          <p:cNvPicPr>
            <a:picLocks noChangeAspect="1"/>
          </p:cNvPicPr>
          <p:nvPr/>
        </p:nvPicPr>
        <p:blipFill>
          <a:blip r:embed="rId32"/>
          <a:srcRect t="40500" b="36000"/>
          <a:stretch>
            <a:fillRect/>
          </a:stretch>
        </p:blipFill>
        <p:spPr>
          <a:xfrm>
            <a:off x="4572000" y="5410200"/>
            <a:ext cx="914400" cy="214884"/>
          </a:xfrm>
          <a:prstGeom prst="rect">
            <a:avLst/>
          </a:prstGeom>
        </p:spPr>
      </p:pic>
      <p:pic>
        <p:nvPicPr>
          <p:cNvPr id="39" name="Picture 38" descr="images-5.jpeg"/>
          <p:cNvPicPr>
            <a:picLocks noChangeAspect="1"/>
          </p:cNvPicPr>
          <p:nvPr/>
        </p:nvPicPr>
        <p:blipFill>
          <a:blip r:embed="rId33"/>
          <a:stretch>
            <a:fillRect/>
          </a:stretch>
        </p:blipFill>
        <p:spPr>
          <a:xfrm>
            <a:off x="5943600" y="3048000"/>
            <a:ext cx="676275" cy="270510"/>
          </a:xfrm>
          <a:prstGeom prst="rect">
            <a:avLst/>
          </a:prstGeom>
        </p:spPr>
      </p:pic>
      <p:pic>
        <p:nvPicPr>
          <p:cNvPr id="40" name="Picture 39" descr="images-6.jpeg"/>
          <p:cNvPicPr>
            <a:picLocks noChangeAspect="1"/>
          </p:cNvPicPr>
          <p:nvPr/>
        </p:nvPicPr>
        <p:blipFill>
          <a:blip r:embed="rId34"/>
          <a:stretch>
            <a:fillRect/>
          </a:stretch>
        </p:blipFill>
        <p:spPr>
          <a:xfrm>
            <a:off x="4038600" y="4193195"/>
            <a:ext cx="993140" cy="327660"/>
          </a:xfrm>
          <a:prstGeom prst="rect">
            <a:avLst/>
          </a:prstGeom>
        </p:spPr>
      </p:pic>
      <p:pic>
        <p:nvPicPr>
          <p:cNvPr id="41" name="Picture 40" descr="Unknown-8.jpeg"/>
          <p:cNvPicPr>
            <a:picLocks noChangeAspect="1"/>
          </p:cNvPicPr>
          <p:nvPr/>
        </p:nvPicPr>
        <p:blipFill>
          <a:blip r:embed="rId35"/>
          <a:stretch>
            <a:fillRect/>
          </a:stretch>
        </p:blipFill>
        <p:spPr>
          <a:xfrm>
            <a:off x="3850965" y="1422685"/>
            <a:ext cx="285750" cy="285750"/>
          </a:xfrm>
          <a:prstGeom prst="rect">
            <a:avLst/>
          </a:prstGeom>
        </p:spPr>
      </p:pic>
      <p:pic>
        <p:nvPicPr>
          <p:cNvPr id="42" name="Picture 41" descr="images-7.jpeg"/>
          <p:cNvPicPr>
            <a:picLocks noChangeAspect="1"/>
          </p:cNvPicPr>
          <p:nvPr/>
        </p:nvPicPr>
        <p:blipFill>
          <a:blip r:embed="rId36"/>
          <a:stretch>
            <a:fillRect/>
          </a:stretch>
        </p:blipFill>
        <p:spPr>
          <a:xfrm>
            <a:off x="7315200" y="2209800"/>
            <a:ext cx="880110" cy="207645"/>
          </a:xfrm>
          <a:prstGeom prst="rect">
            <a:avLst/>
          </a:prstGeom>
        </p:spPr>
      </p:pic>
      <p:pic>
        <p:nvPicPr>
          <p:cNvPr id="43" name="Picture 42" descr="Unknown-9.jpeg"/>
          <p:cNvPicPr>
            <a:picLocks noChangeAspect="1"/>
          </p:cNvPicPr>
          <p:nvPr/>
        </p:nvPicPr>
        <p:blipFill>
          <a:blip r:embed="rId37"/>
          <a:srcRect t="35200" b="35200"/>
          <a:stretch>
            <a:fillRect/>
          </a:stretch>
        </p:blipFill>
        <p:spPr>
          <a:xfrm>
            <a:off x="8191500" y="2895600"/>
            <a:ext cx="571500" cy="169164"/>
          </a:xfrm>
          <a:prstGeom prst="rect">
            <a:avLst/>
          </a:prstGeom>
        </p:spPr>
      </p:pic>
      <p:pic>
        <p:nvPicPr>
          <p:cNvPr id="44" name="Picture 43" descr="images-8.jpeg"/>
          <p:cNvPicPr>
            <a:picLocks noChangeAspect="1"/>
          </p:cNvPicPr>
          <p:nvPr/>
        </p:nvPicPr>
        <p:blipFill>
          <a:blip r:embed="rId38"/>
          <a:stretch>
            <a:fillRect/>
          </a:stretch>
        </p:blipFill>
        <p:spPr>
          <a:xfrm>
            <a:off x="7467600" y="2590800"/>
            <a:ext cx="689610" cy="264795"/>
          </a:xfrm>
          <a:prstGeom prst="rect">
            <a:avLst/>
          </a:prstGeom>
        </p:spPr>
      </p:pic>
      <p:pic>
        <p:nvPicPr>
          <p:cNvPr id="45" name="Picture 44" descr="images-9.jpeg"/>
          <p:cNvPicPr>
            <a:picLocks noChangeAspect="1"/>
          </p:cNvPicPr>
          <p:nvPr/>
        </p:nvPicPr>
        <p:blipFill>
          <a:blip r:embed="rId39"/>
          <a:stretch>
            <a:fillRect/>
          </a:stretch>
        </p:blipFill>
        <p:spPr>
          <a:xfrm>
            <a:off x="4419600" y="1447800"/>
            <a:ext cx="428625" cy="428625"/>
          </a:xfrm>
          <a:prstGeom prst="rect">
            <a:avLst/>
          </a:prstGeom>
        </p:spPr>
      </p:pic>
      <p:pic>
        <p:nvPicPr>
          <p:cNvPr id="46" name="Picture 45" descr="images-10.jpeg"/>
          <p:cNvPicPr>
            <a:picLocks noChangeAspect="1"/>
          </p:cNvPicPr>
          <p:nvPr/>
        </p:nvPicPr>
        <p:blipFill>
          <a:blip r:embed="rId40"/>
          <a:stretch>
            <a:fillRect/>
          </a:stretch>
        </p:blipFill>
        <p:spPr>
          <a:xfrm>
            <a:off x="8221980" y="2286000"/>
            <a:ext cx="922020" cy="353060"/>
          </a:xfrm>
          <a:prstGeom prst="rect">
            <a:avLst/>
          </a:prstGeom>
        </p:spPr>
      </p:pic>
      <p:pic>
        <p:nvPicPr>
          <p:cNvPr id="47" name="Picture 46" descr="images-11.jpeg"/>
          <p:cNvPicPr>
            <a:picLocks noChangeAspect="1"/>
          </p:cNvPicPr>
          <p:nvPr/>
        </p:nvPicPr>
        <p:blipFill>
          <a:blip r:embed="rId41"/>
          <a:srcRect t="26866" b="21493"/>
          <a:stretch>
            <a:fillRect/>
          </a:stretch>
        </p:blipFill>
        <p:spPr>
          <a:xfrm>
            <a:off x="3789741" y="4648200"/>
            <a:ext cx="857250" cy="219707"/>
          </a:xfrm>
          <a:prstGeom prst="rect">
            <a:avLst/>
          </a:prstGeom>
        </p:spPr>
      </p:pic>
      <p:pic>
        <p:nvPicPr>
          <p:cNvPr id="48" name="Picture 47" descr="Unknown-10.jpeg"/>
          <p:cNvPicPr>
            <a:picLocks noChangeAspect="1"/>
          </p:cNvPicPr>
          <p:nvPr/>
        </p:nvPicPr>
        <p:blipFill>
          <a:blip r:embed="rId42"/>
          <a:stretch>
            <a:fillRect/>
          </a:stretch>
        </p:blipFill>
        <p:spPr>
          <a:xfrm>
            <a:off x="5334000" y="1371600"/>
            <a:ext cx="487680" cy="365760"/>
          </a:xfrm>
          <a:prstGeom prst="rect">
            <a:avLst/>
          </a:prstGeom>
        </p:spPr>
      </p:pic>
      <p:pic>
        <p:nvPicPr>
          <p:cNvPr id="49" name="Picture 48" descr="images-12.jpeg"/>
          <p:cNvPicPr>
            <a:picLocks noChangeAspect="1"/>
          </p:cNvPicPr>
          <p:nvPr/>
        </p:nvPicPr>
        <p:blipFill>
          <a:blip r:embed="rId43"/>
          <a:stretch>
            <a:fillRect/>
          </a:stretch>
        </p:blipFill>
        <p:spPr>
          <a:xfrm>
            <a:off x="5791200" y="1981200"/>
            <a:ext cx="735330" cy="247650"/>
          </a:xfrm>
          <a:prstGeom prst="rect">
            <a:avLst/>
          </a:prstGeom>
        </p:spPr>
      </p:pic>
      <p:pic>
        <p:nvPicPr>
          <p:cNvPr id="50" name="Picture 49" descr="Unknown-11.jpeg"/>
          <p:cNvPicPr>
            <a:picLocks noChangeAspect="1"/>
          </p:cNvPicPr>
          <p:nvPr/>
        </p:nvPicPr>
        <p:blipFill>
          <a:blip r:embed="rId44"/>
          <a:stretch>
            <a:fillRect/>
          </a:stretch>
        </p:blipFill>
        <p:spPr>
          <a:xfrm>
            <a:off x="5638800" y="3733800"/>
            <a:ext cx="424815" cy="337185"/>
          </a:xfrm>
          <a:prstGeom prst="rect">
            <a:avLst/>
          </a:prstGeom>
        </p:spPr>
      </p:pic>
      <p:pic>
        <p:nvPicPr>
          <p:cNvPr id="51" name="Picture 50" descr="images-13.jpeg"/>
          <p:cNvPicPr>
            <a:picLocks noChangeAspect="1"/>
          </p:cNvPicPr>
          <p:nvPr/>
        </p:nvPicPr>
        <p:blipFill>
          <a:blip r:embed="rId45"/>
          <a:srcRect t="25979" b="25979"/>
          <a:stretch>
            <a:fillRect/>
          </a:stretch>
        </p:blipFill>
        <p:spPr>
          <a:xfrm>
            <a:off x="6172200" y="4419600"/>
            <a:ext cx="657860" cy="236732"/>
          </a:xfrm>
          <a:prstGeom prst="rect">
            <a:avLst/>
          </a:prstGeom>
        </p:spPr>
      </p:pic>
      <p:pic>
        <p:nvPicPr>
          <p:cNvPr id="52" name="Picture 51" descr="images-14.jpeg"/>
          <p:cNvPicPr>
            <a:picLocks noChangeAspect="1"/>
          </p:cNvPicPr>
          <p:nvPr/>
        </p:nvPicPr>
        <p:blipFill>
          <a:blip r:embed="rId46"/>
          <a:stretch>
            <a:fillRect/>
          </a:stretch>
        </p:blipFill>
        <p:spPr>
          <a:xfrm>
            <a:off x="2514600" y="5709270"/>
            <a:ext cx="784860" cy="232410"/>
          </a:xfrm>
          <a:prstGeom prst="rect">
            <a:avLst/>
          </a:prstGeom>
        </p:spPr>
      </p:pic>
      <p:pic>
        <p:nvPicPr>
          <p:cNvPr id="53" name="Picture 52" descr="Unknown-12.jpeg"/>
          <p:cNvPicPr>
            <a:picLocks noChangeAspect="1"/>
          </p:cNvPicPr>
          <p:nvPr/>
        </p:nvPicPr>
        <p:blipFill>
          <a:blip r:embed="rId47"/>
          <a:srcRect l="7347" t="12632" r="7347" b="21053"/>
          <a:stretch>
            <a:fillRect/>
          </a:stretch>
        </p:blipFill>
        <p:spPr>
          <a:xfrm>
            <a:off x="6705600" y="1828800"/>
            <a:ext cx="637031" cy="288033"/>
          </a:xfrm>
          <a:prstGeom prst="rect">
            <a:avLst/>
          </a:prstGeom>
        </p:spPr>
      </p:pic>
      <p:pic>
        <p:nvPicPr>
          <p:cNvPr id="54" name="Picture 53" descr="images-15.jpeg"/>
          <p:cNvPicPr>
            <a:picLocks noChangeAspect="1"/>
          </p:cNvPicPr>
          <p:nvPr/>
        </p:nvPicPr>
        <p:blipFill>
          <a:blip r:embed="rId48"/>
          <a:stretch>
            <a:fillRect/>
          </a:stretch>
        </p:blipFill>
        <p:spPr>
          <a:xfrm>
            <a:off x="6629400" y="2618740"/>
            <a:ext cx="627380" cy="124460"/>
          </a:xfrm>
          <a:prstGeom prst="rect">
            <a:avLst/>
          </a:prstGeom>
        </p:spPr>
      </p:pic>
      <p:pic>
        <p:nvPicPr>
          <p:cNvPr id="55" name="Picture 54" descr="Unknown-13.jpeg"/>
          <p:cNvPicPr>
            <a:picLocks noChangeAspect="1"/>
          </p:cNvPicPr>
          <p:nvPr/>
        </p:nvPicPr>
        <p:blipFill>
          <a:blip r:embed="rId49"/>
          <a:stretch>
            <a:fillRect/>
          </a:stretch>
        </p:blipFill>
        <p:spPr>
          <a:xfrm>
            <a:off x="7010400" y="3581400"/>
            <a:ext cx="508000" cy="406400"/>
          </a:xfrm>
          <a:prstGeom prst="rect">
            <a:avLst/>
          </a:prstGeom>
        </p:spPr>
      </p:pic>
      <p:pic>
        <p:nvPicPr>
          <p:cNvPr id="56" name="Picture 55" descr="images-16.jpeg"/>
          <p:cNvPicPr>
            <a:picLocks noChangeAspect="1"/>
          </p:cNvPicPr>
          <p:nvPr/>
        </p:nvPicPr>
        <p:blipFill>
          <a:blip r:embed="rId50"/>
          <a:stretch>
            <a:fillRect/>
          </a:stretch>
        </p:blipFill>
        <p:spPr>
          <a:xfrm>
            <a:off x="3657600" y="5791200"/>
            <a:ext cx="683895" cy="266700"/>
          </a:xfrm>
          <a:prstGeom prst="rect">
            <a:avLst/>
          </a:prstGeom>
        </p:spPr>
      </p:pic>
      <p:pic>
        <p:nvPicPr>
          <p:cNvPr id="57" name="Picture 56" descr="images-17.jpeg"/>
          <p:cNvPicPr>
            <a:picLocks noChangeAspect="1"/>
          </p:cNvPicPr>
          <p:nvPr/>
        </p:nvPicPr>
        <p:blipFill>
          <a:blip r:embed="rId51"/>
          <a:stretch>
            <a:fillRect/>
          </a:stretch>
        </p:blipFill>
        <p:spPr>
          <a:xfrm>
            <a:off x="6934200" y="5715000"/>
            <a:ext cx="529590" cy="344805"/>
          </a:xfrm>
          <a:prstGeom prst="rect">
            <a:avLst/>
          </a:prstGeom>
        </p:spPr>
      </p:pic>
      <p:pic>
        <p:nvPicPr>
          <p:cNvPr id="58" name="Picture 57" descr="images-18.jpeg"/>
          <p:cNvPicPr>
            <a:picLocks noChangeAspect="1"/>
          </p:cNvPicPr>
          <p:nvPr/>
        </p:nvPicPr>
        <p:blipFill>
          <a:blip r:embed="rId52"/>
          <a:srcRect l="8340" t="33402" r="11120" b="51959"/>
          <a:stretch>
            <a:fillRect/>
          </a:stretch>
        </p:blipFill>
        <p:spPr>
          <a:xfrm>
            <a:off x="5791200" y="4800600"/>
            <a:ext cx="662301" cy="90169"/>
          </a:xfrm>
          <a:prstGeom prst="rect">
            <a:avLst/>
          </a:prstGeom>
        </p:spPr>
      </p:pic>
      <p:pic>
        <p:nvPicPr>
          <p:cNvPr id="59" name="Picture 72"/>
          <p:cNvPicPr>
            <a:picLocks noChangeAspect="1"/>
          </p:cNvPicPr>
          <p:nvPr/>
        </p:nvPicPr>
        <p:blipFill>
          <a:blip r:embed="rId53"/>
          <a:srcRect/>
          <a:stretch>
            <a:fillRect/>
          </a:stretch>
        </p:blipFill>
        <p:spPr bwMode="auto">
          <a:xfrm>
            <a:off x="3638550" y="6172200"/>
            <a:ext cx="552450" cy="548640"/>
          </a:xfrm>
          <a:prstGeom prst="rect">
            <a:avLst/>
          </a:prstGeom>
          <a:noFill/>
          <a:ln w="9525">
            <a:noFill/>
            <a:miter lim="800000"/>
            <a:headEnd/>
            <a:tailEnd/>
          </a:ln>
        </p:spPr>
      </p:pic>
      <p:pic>
        <p:nvPicPr>
          <p:cNvPr id="60" name="Picture 59" descr="lunapic_126825317197728_1.gif"/>
          <p:cNvPicPr>
            <a:picLocks noChangeAspect="1"/>
          </p:cNvPicPr>
          <p:nvPr/>
        </p:nvPicPr>
        <p:blipFill>
          <a:blip r:embed="rId54" cstate="print"/>
          <a:stretch>
            <a:fillRect/>
          </a:stretch>
        </p:blipFill>
        <p:spPr>
          <a:xfrm>
            <a:off x="4419600" y="6172200"/>
            <a:ext cx="397510" cy="393700"/>
          </a:xfrm>
          <a:prstGeom prst="rect">
            <a:avLst/>
          </a:prstGeom>
        </p:spPr>
      </p:pic>
      <p:pic>
        <p:nvPicPr>
          <p:cNvPr id="61" name="Picture 60" descr="TSA image.jpeg"/>
          <p:cNvPicPr>
            <a:picLocks noChangeAspect="1"/>
          </p:cNvPicPr>
          <p:nvPr/>
        </p:nvPicPr>
        <p:blipFill>
          <a:blip r:embed="rId55"/>
          <a:stretch>
            <a:fillRect/>
          </a:stretch>
        </p:blipFill>
        <p:spPr>
          <a:xfrm>
            <a:off x="5029200" y="6172200"/>
            <a:ext cx="571500" cy="568960"/>
          </a:xfrm>
          <a:prstGeom prst="rect">
            <a:avLst/>
          </a:prstGeom>
        </p:spPr>
      </p:pic>
      <p:pic>
        <p:nvPicPr>
          <p:cNvPr id="62" name="Picture 61" descr="images-19.jpeg"/>
          <p:cNvPicPr>
            <a:picLocks noChangeAspect="1"/>
          </p:cNvPicPr>
          <p:nvPr/>
        </p:nvPicPr>
        <p:blipFill>
          <a:blip r:embed="rId56"/>
          <a:stretch>
            <a:fillRect/>
          </a:stretch>
        </p:blipFill>
        <p:spPr>
          <a:xfrm>
            <a:off x="5715000" y="6096000"/>
            <a:ext cx="285750" cy="284480"/>
          </a:xfrm>
          <a:prstGeom prst="rect">
            <a:avLst/>
          </a:prstGeom>
        </p:spPr>
      </p:pic>
      <p:pic>
        <p:nvPicPr>
          <p:cNvPr id="63" name="Picture 62" descr="images-20.jpeg"/>
          <p:cNvPicPr>
            <a:picLocks noChangeAspect="1"/>
          </p:cNvPicPr>
          <p:nvPr/>
        </p:nvPicPr>
        <p:blipFill>
          <a:blip r:embed="rId57"/>
          <a:stretch>
            <a:fillRect/>
          </a:stretch>
        </p:blipFill>
        <p:spPr>
          <a:xfrm>
            <a:off x="6134100" y="6172200"/>
            <a:ext cx="571500" cy="571500"/>
          </a:xfrm>
          <a:prstGeom prst="rect">
            <a:avLst/>
          </a:prstGeom>
        </p:spPr>
      </p:pic>
      <p:pic>
        <p:nvPicPr>
          <p:cNvPr id="64" name="Picture 63" descr="Unknown-15.jpeg"/>
          <p:cNvPicPr>
            <a:picLocks noChangeAspect="1"/>
          </p:cNvPicPr>
          <p:nvPr/>
        </p:nvPicPr>
        <p:blipFill>
          <a:blip r:embed="rId58"/>
          <a:stretch>
            <a:fillRect/>
          </a:stretch>
        </p:blipFill>
        <p:spPr>
          <a:xfrm>
            <a:off x="6858000" y="6096000"/>
            <a:ext cx="571500" cy="571500"/>
          </a:xfrm>
          <a:prstGeom prst="rect">
            <a:avLst/>
          </a:prstGeom>
        </p:spPr>
      </p:pic>
      <p:pic>
        <p:nvPicPr>
          <p:cNvPr id="65" name="Picture 64" descr="images-21.jpeg"/>
          <p:cNvPicPr>
            <a:picLocks noChangeAspect="1"/>
          </p:cNvPicPr>
          <p:nvPr/>
        </p:nvPicPr>
        <p:blipFill>
          <a:blip r:embed="rId59"/>
          <a:stretch>
            <a:fillRect/>
          </a:stretch>
        </p:blipFill>
        <p:spPr>
          <a:xfrm>
            <a:off x="8153400" y="3589020"/>
            <a:ext cx="824865" cy="220980"/>
          </a:xfrm>
          <a:prstGeom prst="rect">
            <a:avLst/>
          </a:prstGeom>
        </p:spPr>
      </p:pic>
      <p:pic>
        <p:nvPicPr>
          <p:cNvPr id="66" name="Picture 65" descr="images-22.jpeg"/>
          <p:cNvPicPr>
            <a:picLocks noChangeAspect="1"/>
          </p:cNvPicPr>
          <p:nvPr/>
        </p:nvPicPr>
        <p:blipFill>
          <a:blip r:embed="rId60"/>
          <a:stretch>
            <a:fillRect/>
          </a:stretch>
        </p:blipFill>
        <p:spPr>
          <a:xfrm>
            <a:off x="4724400" y="4953000"/>
            <a:ext cx="1033780" cy="284480"/>
          </a:xfrm>
          <a:prstGeom prst="rect">
            <a:avLst/>
          </a:prstGeom>
        </p:spPr>
      </p:pic>
    </p:spTree>
    <p:extLst>
      <p:ext uri="{BB962C8B-B14F-4D97-AF65-F5344CB8AC3E}">
        <p14:creationId xmlns:p14="http://schemas.microsoft.com/office/powerpoint/2010/main" val="9623062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11"/>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44"/>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500"/>
                                  </p:stCondLst>
                                  <p:childTnLst>
                                    <p:set>
                                      <p:cBhvr>
                                        <p:cTn id="15" dur="1" fill="hold">
                                          <p:stCondLst>
                                            <p:cond delay="0"/>
                                          </p:stCondLst>
                                        </p:cTn>
                                        <p:tgtEl>
                                          <p:spTgt spid="43"/>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nodeType="afterEffect">
                                  <p:stCondLst>
                                    <p:cond delay="500"/>
                                  </p:stCondLst>
                                  <p:childTnLst>
                                    <p:set>
                                      <p:cBhvr>
                                        <p:cTn id="18" dur="1" fill="hold">
                                          <p:stCondLst>
                                            <p:cond delay="0"/>
                                          </p:stCondLst>
                                        </p:cTn>
                                        <p:tgtEl>
                                          <p:spTgt spid="47"/>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nodeType="afterEffect">
                                  <p:stCondLst>
                                    <p:cond delay="500"/>
                                  </p:stCondLst>
                                  <p:childTnLst>
                                    <p:set>
                                      <p:cBhvr>
                                        <p:cTn id="21" dur="1" fill="hold">
                                          <p:stCondLst>
                                            <p:cond delay="0"/>
                                          </p:stCondLst>
                                        </p:cTn>
                                        <p:tgtEl>
                                          <p:spTgt spid="19"/>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nodeType="afterEffect">
                                  <p:stCondLst>
                                    <p:cond delay="500"/>
                                  </p:stCondLst>
                                  <p:childTnLst>
                                    <p:set>
                                      <p:cBhvr>
                                        <p:cTn id="24" dur="1" fill="hold">
                                          <p:stCondLst>
                                            <p:cond delay="0"/>
                                          </p:stCondLst>
                                        </p:cTn>
                                        <p:tgtEl>
                                          <p:spTgt spid="20"/>
                                        </p:tgtEl>
                                        <p:attrNameLst>
                                          <p:attrName>style.visibility</p:attrName>
                                        </p:attrNameLst>
                                      </p:cBhvr>
                                      <p:to>
                                        <p:strVal val="visible"/>
                                      </p:to>
                                    </p:set>
                                  </p:childTnLst>
                                </p:cTn>
                              </p:par>
                            </p:childTnLst>
                          </p:cTn>
                        </p:par>
                        <p:par>
                          <p:cTn id="25" fill="hold">
                            <p:stCondLst>
                              <p:cond delay="3500"/>
                            </p:stCondLst>
                            <p:childTnLst>
                              <p:par>
                                <p:cTn id="26" presetID="1" presetClass="entr" presetSubtype="0" fill="hold" nodeType="afterEffect">
                                  <p:stCondLst>
                                    <p:cond delay="500"/>
                                  </p:stCondLst>
                                  <p:childTnLst>
                                    <p:set>
                                      <p:cBhvr>
                                        <p:cTn id="27" dur="1" fill="hold">
                                          <p:stCondLst>
                                            <p:cond delay="0"/>
                                          </p:stCondLst>
                                        </p:cTn>
                                        <p:tgtEl>
                                          <p:spTgt spid="21"/>
                                        </p:tgtEl>
                                        <p:attrNameLst>
                                          <p:attrName>style.visibility</p:attrName>
                                        </p:attrNameLst>
                                      </p:cBhvr>
                                      <p:to>
                                        <p:strVal val="visible"/>
                                      </p:to>
                                    </p:set>
                                  </p:childTnLst>
                                </p:cTn>
                              </p:par>
                            </p:childTnLst>
                          </p:cTn>
                        </p:par>
                        <p:par>
                          <p:cTn id="28" fill="hold">
                            <p:stCondLst>
                              <p:cond delay="4000"/>
                            </p:stCondLst>
                            <p:childTnLst>
                              <p:par>
                                <p:cTn id="29" presetID="1" presetClass="entr" presetSubtype="0" fill="hold" nodeType="afterEffect">
                                  <p:stCondLst>
                                    <p:cond delay="500"/>
                                  </p:stCondLst>
                                  <p:childTnLst>
                                    <p:set>
                                      <p:cBhvr>
                                        <p:cTn id="30" dur="1" fill="hold">
                                          <p:stCondLst>
                                            <p:cond delay="0"/>
                                          </p:stCondLst>
                                        </p:cTn>
                                        <p:tgtEl>
                                          <p:spTgt spid="29"/>
                                        </p:tgtEl>
                                        <p:attrNameLst>
                                          <p:attrName>style.visibility</p:attrName>
                                        </p:attrNameLst>
                                      </p:cBhvr>
                                      <p:to>
                                        <p:strVal val="visible"/>
                                      </p:to>
                                    </p:set>
                                  </p:childTnLst>
                                </p:cTn>
                              </p:par>
                            </p:childTnLst>
                          </p:cTn>
                        </p:par>
                        <p:par>
                          <p:cTn id="31" fill="hold">
                            <p:stCondLst>
                              <p:cond delay="4500"/>
                            </p:stCondLst>
                            <p:childTnLst>
                              <p:par>
                                <p:cTn id="32" presetID="1" presetClass="entr" presetSubtype="0" fill="hold" nodeType="afterEffect">
                                  <p:stCondLst>
                                    <p:cond delay="500"/>
                                  </p:stCondLst>
                                  <p:childTnLst>
                                    <p:set>
                                      <p:cBhvr>
                                        <p:cTn id="33" dur="1" fill="hold">
                                          <p:stCondLst>
                                            <p:cond delay="0"/>
                                          </p:stCondLst>
                                        </p:cTn>
                                        <p:tgtEl>
                                          <p:spTgt spid="31"/>
                                        </p:tgtEl>
                                        <p:attrNameLst>
                                          <p:attrName>style.visibility</p:attrName>
                                        </p:attrNameLst>
                                      </p:cBhvr>
                                      <p:to>
                                        <p:strVal val="visible"/>
                                      </p:to>
                                    </p:set>
                                  </p:childTnLst>
                                </p:cTn>
                              </p:par>
                            </p:childTnLst>
                          </p:cTn>
                        </p:par>
                        <p:par>
                          <p:cTn id="34" fill="hold">
                            <p:stCondLst>
                              <p:cond delay="5000"/>
                            </p:stCondLst>
                            <p:childTnLst>
                              <p:par>
                                <p:cTn id="35" presetID="1" presetClass="entr" presetSubtype="0" fill="hold" nodeType="afterEffect">
                                  <p:stCondLst>
                                    <p:cond delay="500"/>
                                  </p:stCondLst>
                                  <p:childTnLst>
                                    <p:set>
                                      <p:cBhvr>
                                        <p:cTn id="36" dur="1" fill="hold">
                                          <p:stCondLst>
                                            <p:cond delay="0"/>
                                          </p:stCondLst>
                                        </p:cTn>
                                        <p:tgtEl>
                                          <p:spTgt spid="30"/>
                                        </p:tgtEl>
                                        <p:attrNameLst>
                                          <p:attrName>style.visibility</p:attrName>
                                        </p:attrNameLst>
                                      </p:cBhvr>
                                      <p:to>
                                        <p:strVal val="visible"/>
                                      </p:to>
                                    </p:set>
                                  </p:childTnLst>
                                </p:cTn>
                              </p:par>
                            </p:childTnLst>
                          </p:cTn>
                        </p:par>
                        <p:par>
                          <p:cTn id="37" fill="hold">
                            <p:stCondLst>
                              <p:cond delay="5500"/>
                            </p:stCondLst>
                            <p:childTnLst>
                              <p:par>
                                <p:cTn id="38" presetID="1" presetClass="entr" presetSubtype="0" fill="hold" nodeType="afterEffect">
                                  <p:stCondLst>
                                    <p:cond delay="500"/>
                                  </p:stCondLst>
                                  <p:childTnLst>
                                    <p:set>
                                      <p:cBhvr>
                                        <p:cTn id="39" dur="1" fill="hold">
                                          <p:stCondLst>
                                            <p:cond delay="0"/>
                                          </p:stCondLst>
                                        </p:cTn>
                                        <p:tgtEl>
                                          <p:spTgt spid="32"/>
                                        </p:tgtEl>
                                        <p:attrNameLst>
                                          <p:attrName>style.visibility</p:attrName>
                                        </p:attrNameLst>
                                      </p:cBhvr>
                                      <p:to>
                                        <p:strVal val="visible"/>
                                      </p:to>
                                    </p:set>
                                  </p:childTnLst>
                                </p:cTn>
                              </p:par>
                            </p:childTnLst>
                          </p:cTn>
                        </p:par>
                        <p:par>
                          <p:cTn id="40" fill="hold">
                            <p:stCondLst>
                              <p:cond delay="6000"/>
                            </p:stCondLst>
                            <p:childTnLst>
                              <p:par>
                                <p:cTn id="41" presetID="1" presetClass="entr" presetSubtype="0" fill="hold" nodeType="afterEffect">
                                  <p:stCondLst>
                                    <p:cond delay="500"/>
                                  </p:stCondLst>
                                  <p:childTnLst>
                                    <p:set>
                                      <p:cBhvr>
                                        <p:cTn id="42" dur="1" fill="hold">
                                          <p:stCondLst>
                                            <p:cond delay="0"/>
                                          </p:stCondLst>
                                        </p:cTn>
                                        <p:tgtEl>
                                          <p:spTgt spid="33"/>
                                        </p:tgtEl>
                                        <p:attrNameLst>
                                          <p:attrName>style.visibility</p:attrName>
                                        </p:attrNameLst>
                                      </p:cBhvr>
                                      <p:to>
                                        <p:strVal val="visible"/>
                                      </p:to>
                                    </p:set>
                                  </p:childTnLst>
                                </p:cTn>
                              </p:par>
                            </p:childTnLst>
                          </p:cTn>
                        </p:par>
                        <p:par>
                          <p:cTn id="43" fill="hold">
                            <p:stCondLst>
                              <p:cond delay="6500"/>
                            </p:stCondLst>
                            <p:childTnLst>
                              <p:par>
                                <p:cTn id="44" presetID="1" presetClass="entr" presetSubtype="0" fill="hold" nodeType="afterEffect">
                                  <p:stCondLst>
                                    <p:cond delay="500"/>
                                  </p:stCondLst>
                                  <p:childTnLst>
                                    <p:set>
                                      <p:cBhvr>
                                        <p:cTn id="45" dur="1" fill="hold">
                                          <p:stCondLst>
                                            <p:cond delay="0"/>
                                          </p:stCondLst>
                                        </p:cTn>
                                        <p:tgtEl>
                                          <p:spTgt spid="18"/>
                                        </p:tgtEl>
                                        <p:attrNameLst>
                                          <p:attrName>style.visibility</p:attrName>
                                        </p:attrNameLst>
                                      </p:cBhvr>
                                      <p:to>
                                        <p:strVal val="visible"/>
                                      </p:to>
                                    </p:set>
                                  </p:childTnLst>
                                </p:cTn>
                              </p:par>
                            </p:childTnLst>
                          </p:cTn>
                        </p:par>
                        <p:par>
                          <p:cTn id="46" fill="hold">
                            <p:stCondLst>
                              <p:cond delay="7000"/>
                            </p:stCondLst>
                            <p:childTnLst>
                              <p:par>
                                <p:cTn id="47" presetID="1" presetClass="entr" presetSubtype="0" fill="hold" nodeType="afterEffect">
                                  <p:stCondLst>
                                    <p:cond delay="500"/>
                                  </p:stCondLst>
                                  <p:childTnLst>
                                    <p:set>
                                      <p:cBhvr>
                                        <p:cTn id="48" dur="1" fill="hold">
                                          <p:stCondLst>
                                            <p:cond delay="0"/>
                                          </p:stCondLst>
                                        </p:cTn>
                                        <p:tgtEl>
                                          <p:spTgt spid="51"/>
                                        </p:tgtEl>
                                        <p:attrNameLst>
                                          <p:attrName>style.visibility</p:attrName>
                                        </p:attrNameLst>
                                      </p:cBhvr>
                                      <p:to>
                                        <p:strVal val="visible"/>
                                      </p:to>
                                    </p:set>
                                  </p:childTnLst>
                                </p:cTn>
                              </p:par>
                            </p:childTnLst>
                          </p:cTn>
                        </p:par>
                        <p:par>
                          <p:cTn id="49" fill="hold">
                            <p:stCondLst>
                              <p:cond delay="7500"/>
                            </p:stCondLst>
                            <p:childTnLst>
                              <p:par>
                                <p:cTn id="50" presetID="1" presetClass="entr" presetSubtype="0" fill="hold" nodeType="afterEffect">
                                  <p:stCondLst>
                                    <p:cond delay="500"/>
                                  </p:stCondLst>
                                  <p:childTnLst>
                                    <p:set>
                                      <p:cBhvr>
                                        <p:cTn id="51" dur="1" fill="hold">
                                          <p:stCondLst>
                                            <p:cond delay="0"/>
                                          </p:stCondLst>
                                        </p:cTn>
                                        <p:tgtEl>
                                          <p:spTgt spid="49"/>
                                        </p:tgtEl>
                                        <p:attrNameLst>
                                          <p:attrName>style.visibility</p:attrName>
                                        </p:attrNameLst>
                                      </p:cBhvr>
                                      <p:to>
                                        <p:strVal val="visible"/>
                                      </p:to>
                                    </p:set>
                                  </p:childTnLst>
                                </p:cTn>
                              </p:par>
                            </p:childTnLst>
                          </p:cTn>
                        </p:par>
                        <p:par>
                          <p:cTn id="52" fill="hold">
                            <p:stCondLst>
                              <p:cond delay="8000"/>
                            </p:stCondLst>
                            <p:childTnLst>
                              <p:par>
                                <p:cTn id="53" presetID="1" presetClass="entr" presetSubtype="0" fill="hold" nodeType="afterEffect">
                                  <p:stCondLst>
                                    <p:cond delay="500"/>
                                  </p:stCondLst>
                                  <p:childTnLst>
                                    <p:set>
                                      <p:cBhvr>
                                        <p:cTn id="54" dur="1" fill="hold">
                                          <p:stCondLst>
                                            <p:cond delay="0"/>
                                          </p:stCondLst>
                                        </p:cTn>
                                        <p:tgtEl>
                                          <p:spTgt spid="50"/>
                                        </p:tgtEl>
                                        <p:attrNameLst>
                                          <p:attrName>style.visibility</p:attrName>
                                        </p:attrNameLst>
                                      </p:cBhvr>
                                      <p:to>
                                        <p:strVal val="visible"/>
                                      </p:to>
                                    </p:set>
                                  </p:childTnLst>
                                </p:cTn>
                              </p:par>
                            </p:childTnLst>
                          </p:cTn>
                        </p:par>
                        <p:par>
                          <p:cTn id="55" fill="hold">
                            <p:stCondLst>
                              <p:cond delay="8500"/>
                            </p:stCondLst>
                            <p:childTnLst>
                              <p:par>
                                <p:cTn id="56" presetID="1" presetClass="entr" presetSubtype="0" fill="hold" nodeType="afterEffect">
                                  <p:stCondLst>
                                    <p:cond delay="500"/>
                                  </p:stCondLst>
                                  <p:childTnLst>
                                    <p:set>
                                      <p:cBhvr>
                                        <p:cTn id="57" dur="1" fill="hold">
                                          <p:stCondLst>
                                            <p:cond delay="0"/>
                                          </p:stCondLst>
                                        </p:cTn>
                                        <p:tgtEl>
                                          <p:spTgt spid="34"/>
                                        </p:tgtEl>
                                        <p:attrNameLst>
                                          <p:attrName>style.visibility</p:attrName>
                                        </p:attrNameLst>
                                      </p:cBhvr>
                                      <p:to>
                                        <p:strVal val="visible"/>
                                      </p:to>
                                    </p:set>
                                  </p:childTnLst>
                                </p:cTn>
                              </p:par>
                            </p:childTnLst>
                          </p:cTn>
                        </p:par>
                        <p:par>
                          <p:cTn id="58" fill="hold">
                            <p:stCondLst>
                              <p:cond delay="9000"/>
                            </p:stCondLst>
                            <p:childTnLst>
                              <p:par>
                                <p:cTn id="59" presetID="1" presetClass="entr" presetSubtype="0" fill="hold" nodeType="afterEffect">
                                  <p:stCondLst>
                                    <p:cond delay="500"/>
                                  </p:stCondLst>
                                  <p:childTnLst>
                                    <p:set>
                                      <p:cBhvr>
                                        <p:cTn id="60" dur="1" fill="hold">
                                          <p:stCondLst>
                                            <p:cond delay="0"/>
                                          </p:stCondLst>
                                        </p:cTn>
                                        <p:tgtEl>
                                          <p:spTgt spid="35"/>
                                        </p:tgtEl>
                                        <p:attrNameLst>
                                          <p:attrName>style.visibility</p:attrName>
                                        </p:attrNameLst>
                                      </p:cBhvr>
                                      <p:to>
                                        <p:strVal val="visible"/>
                                      </p:to>
                                    </p:set>
                                  </p:childTnLst>
                                </p:cTn>
                              </p:par>
                            </p:childTnLst>
                          </p:cTn>
                        </p:par>
                        <p:par>
                          <p:cTn id="61" fill="hold">
                            <p:stCondLst>
                              <p:cond delay="9500"/>
                            </p:stCondLst>
                            <p:childTnLst>
                              <p:par>
                                <p:cTn id="62" presetID="1" presetClass="entr" presetSubtype="0" fill="hold" nodeType="afterEffect">
                                  <p:stCondLst>
                                    <p:cond delay="500"/>
                                  </p:stCondLst>
                                  <p:childTnLst>
                                    <p:set>
                                      <p:cBhvr>
                                        <p:cTn id="63" dur="1" fill="hold">
                                          <p:stCondLst>
                                            <p:cond delay="0"/>
                                          </p:stCondLst>
                                        </p:cTn>
                                        <p:tgtEl>
                                          <p:spTgt spid="45"/>
                                        </p:tgtEl>
                                        <p:attrNameLst>
                                          <p:attrName>style.visibility</p:attrName>
                                        </p:attrNameLst>
                                      </p:cBhvr>
                                      <p:to>
                                        <p:strVal val="visible"/>
                                      </p:to>
                                    </p:set>
                                  </p:childTnLst>
                                </p:cTn>
                              </p:par>
                            </p:childTnLst>
                          </p:cTn>
                        </p:par>
                        <p:par>
                          <p:cTn id="64" fill="hold">
                            <p:stCondLst>
                              <p:cond delay="10000"/>
                            </p:stCondLst>
                            <p:childTnLst>
                              <p:par>
                                <p:cTn id="65" presetID="1" presetClass="entr" presetSubtype="0" fill="hold" nodeType="afterEffect">
                                  <p:stCondLst>
                                    <p:cond delay="500"/>
                                  </p:stCondLst>
                                  <p:childTnLst>
                                    <p:set>
                                      <p:cBhvr>
                                        <p:cTn id="66" dur="1" fill="hold">
                                          <p:stCondLst>
                                            <p:cond delay="0"/>
                                          </p:stCondLst>
                                        </p:cTn>
                                        <p:tgtEl>
                                          <p:spTgt spid="28"/>
                                        </p:tgtEl>
                                        <p:attrNameLst>
                                          <p:attrName>style.visibility</p:attrName>
                                        </p:attrNameLst>
                                      </p:cBhvr>
                                      <p:to>
                                        <p:strVal val="visible"/>
                                      </p:to>
                                    </p:set>
                                  </p:childTnLst>
                                </p:cTn>
                              </p:par>
                            </p:childTnLst>
                          </p:cTn>
                        </p:par>
                        <p:par>
                          <p:cTn id="67" fill="hold">
                            <p:stCondLst>
                              <p:cond delay="10500"/>
                            </p:stCondLst>
                            <p:childTnLst>
                              <p:par>
                                <p:cTn id="68" presetID="1" presetClass="entr" presetSubtype="0" fill="hold" nodeType="afterEffect">
                                  <p:stCondLst>
                                    <p:cond delay="500"/>
                                  </p:stCondLst>
                                  <p:childTnLst>
                                    <p:set>
                                      <p:cBhvr>
                                        <p:cTn id="69" dur="1" fill="hold">
                                          <p:stCondLst>
                                            <p:cond delay="0"/>
                                          </p:stCondLst>
                                        </p:cTn>
                                        <p:tgtEl>
                                          <p:spTgt spid="37"/>
                                        </p:tgtEl>
                                        <p:attrNameLst>
                                          <p:attrName>style.visibility</p:attrName>
                                        </p:attrNameLst>
                                      </p:cBhvr>
                                      <p:to>
                                        <p:strVal val="visible"/>
                                      </p:to>
                                    </p:set>
                                  </p:childTnLst>
                                </p:cTn>
                              </p:par>
                            </p:childTnLst>
                          </p:cTn>
                        </p:par>
                        <p:par>
                          <p:cTn id="70" fill="hold">
                            <p:stCondLst>
                              <p:cond delay="11000"/>
                            </p:stCondLst>
                            <p:childTnLst>
                              <p:par>
                                <p:cTn id="71" presetID="1" presetClass="entr" presetSubtype="0" fill="hold" nodeType="afterEffect">
                                  <p:stCondLst>
                                    <p:cond delay="500"/>
                                  </p:stCondLst>
                                  <p:childTnLst>
                                    <p:set>
                                      <p:cBhvr>
                                        <p:cTn id="72" dur="1" fill="hold">
                                          <p:stCondLst>
                                            <p:cond delay="0"/>
                                          </p:stCondLst>
                                        </p:cTn>
                                        <p:tgtEl>
                                          <p:spTgt spid="38"/>
                                        </p:tgtEl>
                                        <p:attrNameLst>
                                          <p:attrName>style.visibility</p:attrName>
                                        </p:attrNameLst>
                                      </p:cBhvr>
                                      <p:to>
                                        <p:strVal val="visible"/>
                                      </p:to>
                                    </p:set>
                                  </p:childTnLst>
                                </p:cTn>
                              </p:par>
                            </p:childTnLst>
                          </p:cTn>
                        </p:par>
                        <p:par>
                          <p:cTn id="73" fill="hold">
                            <p:stCondLst>
                              <p:cond delay="11500"/>
                            </p:stCondLst>
                            <p:childTnLst>
                              <p:par>
                                <p:cTn id="74" presetID="1" presetClass="entr" presetSubtype="0" fill="hold" nodeType="afterEffect">
                                  <p:stCondLst>
                                    <p:cond delay="500"/>
                                  </p:stCondLst>
                                  <p:childTnLst>
                                    <p:set>
                                      <p:cBhvr>
                                        <p:cTn id="75" dur="1" fill="hold">
                                          <p:stCondLst>
                                            <p:cond delay="0"/>
                                          </p:stCondLst>
                                        </p:cTn>
                                        <p:tgtEl>
                                          <p:spTgt spid="39"/>
                                        </p:tgtEl>
                                        <p:attrNameLst>
                                          <p:attrName>style.visibility</p:attrName>
                                        </p:attrNameLst>
                                      </p:cBhvr>
                                      <p:to>
                                        <p:strVal val="visible"/>
                                      </p:to>
                                    </p:set>
                                  </p:childTnLst>
                                </p:cTn>
                              </p:par>
                            </p:childTnLst>
                          </p:cTn>
                        </p:par>
                        <p:par>
                          <p:cTn id="76" fill="hold">
                            <p:stCondLst>
                              <p:cond delay="12000"/>
                            </p:stCondLst>
                            <p:childTnLst>
                              <p:par>
                                <p:cTn id="77" presetID="1" presetClass="entr" presetSubtype="0" fill="hold" nodeType="afterEffect">
                                  <p:stCondLst>
                                    <p:cond delay="500"/>
                                  </p:stCondLst>
                                  <p:childTnLst>
                                    <p:set>
                                      <p:cBhvr>
                                        <p:cTn id="78" dur="1" fill="hold">
                                          <p:stCondLst>
                                            <p:cond delay="0"/>
                                          </p:stCondLst>
                                        </p:cTn>
                                        <p:tgtEl>
                                          <p:spTgt spid="40"/>
                                        </p:tgtEl>
                                        <p:attrNameLst>
                                          <p:attrName>style.visibility</p:attrName>
                                        </p:attrNameLst>
                                      </p:cBhvr>
                                      <p:to>
                                        <p:strVal val="visible"/>
                                      </p:to>
                                    </p:set>
                                  </p:childTnLst>
                                </p:cTn>
                              </p:par>
                            </p:childTnLst>
                          </p:cTn>
                        </p:par>
                        <p:par>
                          <p:cTn id="79" fill="hold">
                            <p:stCondLst>
                              <p:cond delay="12500"/>
                            </p:stCondLst>
                            <p:childTnLst>
                              <p:par>
                                <p:cTn id="80" presetID="1" presetClass="entr" presetSubtype="0" fill="hold" nodeType="afterEffect">
                                  <p:stCondLst>
                                    <p:cond delay="500"/>
                                  </p:stCondLst>
                                  <p:childTnLst>
                                    <p:set>
                                      <p:cBhvr>
                                        <p:cTn id="81" dur="1" fill="hold">
                                          <p:stCondLst>
                                            <p:cond delay="0"/>
                                          </p:stCondLst>
                                        </p:cTn>
                                        <p:tgtEl>
                                          <p:spTgt spid="41"/>
                                        </p:tgtEl>
                                        <p:attrNameLst>
                                          <p:attrName>style.visibility</p:attrName>
                                        </p:attrNameLst>
                                      </p:cBhvr>
                                      <p:to>
                                        <p:strVal val="visible"/>
                                      </p:to>
                                    </p:set>
                                  </p:childTnLst>
                                </p:cTn>
                              </p:par>
                            </p:childTnLst>
                          </p:cTn>
                        </p:par>
                        <p:par>
                          <p:cTn id="82" fill="hold">
                            <p:stCondLst>
                              <p:cond delay="13000"/>
                            </p:stCondLst>
                            <p:childTnLst>
                              <p:par>
                                <p:cTn id="83" presetID="1" presetClass="entr" presetSubtype="0" fill="hold" nodeType="afterEffect">
                                  <p:stCondLst>
                                    <p:cond delay="500"/>
                                  </p:stCondLst>
                                  <p:childTnLst>
                                    <p:set>
                                      <p:cBhvr>
                                        <p:cTn id="84" dur="1" fill="hold">
                                          <p:stCondLst>
                                            <p:cond delay="0"/>
                                          </p:stCondLst>
                                        </p:cTn>
                                        <p:tgtEl>
                                          <p:spTgt spid="48"/>
                                        </p:tgtEl>
                                        <p:attrNameLst>
                                          <p:attrName>style.visibility</p:attrName>
                                        </p:attrNameLst>
                                      </p:cBhvr>
                                      <p:to>
                                        <p:strVal val="visible"/>
                                      </p:to>
                                    </p:set>
                                  </p:childTnLst>
                                </p:cTn>
                              </p:par>
                            </p:childTnLst>
                          </p:cTn>
                        </p:par>
                        <p:par>
                          <p:cTn id="85" fill="hold">
                            <p:stCondLst>
                              <p:cond delay="13500"/>
                            </p:stCondLst>
                            <p:childTnLst>
                              <p:par>
                                <p:cTn id="86" presetID="1" presetClass="entr" presetSubtype="0" fill="hold" nodeType="afterEffect">
                                  <p:stCondLst>
                                    <p:cond delay="500"/>
                                  </p:stCondLst>
                                  <p:childTnLst>
                                    <p:set>
                                      <p:cBhvr>
                                        <p:cTn id="87" dur="1" fill="hold">
                                          <p:stCondLst>
                                            <p:cond delay="0"/>
                                          </p:stCondLst>
                                        </p:cTn>
                                        <p:tgtEl>
                                          <p:spTgt spid="17"/>
                                        </p:tgtEl>
                                        <p:attrNameLst>
                                          <p:attrName>style.visibility</p:attrName>
                                        </p:attrNameLst>
                                      </p:cBhvr>
                                      <p:to>
                                        <p:strVal val="visible"/>
                                      </p:to>
                                    </p:set>
                                  </p:childTnLst>
                                </p:cTn>
                              </p:par>
                            </p:childTnLst>
                          </p:cTn>
                        </p:par>
                        <p:par>
                          <p:cTn id="88" fill="hold">
                            <p:stCondLst>
                              <p:cond delay="14000"/>
                            </p:stCondLst>
                            <p:childTnLst>
                              <p:par>
                                <p:cTn id="89" presetID="1" presetClass="entr" presetSubtype="0" fill="hold" nodeType="afterEffect">
                                  <p:stCondLst>
                                    <p:cond delay="500"/>
                                  </p:stCondLst>
                                  <p:childTnLst>
                                    <p:set>
                                      <p:cBhvr>
                                        <p:cTn id="90" dur="1" fill="hold">
                                          <p:stCondLst>
                                            <p:cond delay="0"/>
                                          </p:stCondLst>
                                        </p:cTn>
                                        <p:tgtEl>
                                          <p:spTgt spid="10"/>
                                        </p:tgtEl>
                                        <p:attrNameLst>
                                          <p:attrName>style.visibility</p:attrName>
                                        </p:attrNameLst>
                                      </p:cBhvr>
                                      <p:to>
                                        <p:strVal val="visible"/>
                                      </p:to>
                                    </p:set>
                                  </p:childTnLst>
                                </p:cTn>
                              </p:par>
                            </p:childTnLst>
                          </p:cTn>
                        </p:par>
                        <p:par>
                          <p:cTn id="91" fill="hold">
                            <p:stCondLst>
                              <p:cond delay="14500"/>
                            </p:stCondLst>
                            <p:childTnLst>
                              <p:par>
                                <p:cTn id="92" presetID="1" presetClass="entr" presetSubtype="0" fill="hold" nodeType="afterEffect">
                                  <p:stCondLst>
                                    <p:cond delay="500"/>
                                  </p:stCondLst>
                                  <p:childTnLst>
                                    <p:set>
                                      <p:cBhvr>
                                        <p:cTn id="93" dur="1" fill="hold">
                                          <p:stCondLst>
                                            <p:cond delay="0"/>
                                          </p:stCondLst>
                                        </p:cTn>
                                        <p:tgtEl>
                                          <p:spTgt spid="25"/>
                                        </p:tgtEl>
                                        <p:attrNameLst>
                                          <p:attrName>style.visibility</p:attrName>
                                        </p:attrNameLst>
                                      </p:cBhvr>
                                      <p:to>
                                        <p:strVal val="visible"/>
                                      </p:to>
                                    </p:set>
                                  </p:childTnLst>
                                </p:cTn>
                              </p:par>
                            </p:childTnLst>
                          </p:cTn>
                        </p:par>
                        <p:par>
                          <p:cTn id="94" fill="hold">
                            <p:stCondLst>
                              <p:cond delay="15000"/>
                            </p:stCondLst>
                            <p:childTnLst>
                              <p:par>
                                <p:cTn id="95" presetID="1" presetClass="entr" presetSubtype="0" fill="hold" nodeType="afterEffect">
                                  <p:stCondLst>
                                    <p:cond delay="500"/>
                                  </p:stCondLst>
                                  <p:childTnLst>
                                    <p:set>
                                      <p:cBhvr>
                                        <p:cTn id="96" dur="1" fill="hold">
                                          <p:stCondLst>
                                            <p:cond delay="0"/>
                                          </p:stCondLst>
                                        </p:cTn>
                                        <p:tgtEl>
                                          <p:spTgt spid="15"/>
                                        </p:tgtEl>
                                        <p:attrNameLst>
                                          <p:attrName>style.visibility</p:attrName>
                                        </p:attrNameLst>
                                      </p:cBhvr>
                                      <p:to>
                                        <p:strVal val="visible"/>
                                      </p:to>
                                    </p:set>
                                  </p:childTnLst>
                                </p:cTn>
                              </p:par>
                            </p:childTnLst>
                          </p:cTn>
                        </p:par>
                        <p:par>
                          <p:cTn id="97" fill="hold">
                            <p:stCondLst>
                              <p:cond delay="15500"/>
                            </p:stCondLst>
                            <p:childTnLst>
                              <p:par>
                                <p:cTn id="98" presetID="1" presetClass="entr" presetSubtype="0" fill="hold" nodeType="afterEffect">
                                  <p:stCondLst>
                                    <p:cond delay="500"/>
                                  </p:stCondLst>
                                  <p:childTnLst>
                                    <p:set>
                                      <p:cBhvr>
                                        <p:cTn id="99" dur="1" fill="hold">
                                          <p:stCondLst>
                                            <p:cond delay="0"/>
                                          </p:stCondLst>
                                        </p:cTn>
                                        <p:tgtEl>
                                          <p:spTgt spid="62"/>
                                        </p:tgtEl>
                                        <p:attrNameLst>
                                          <p:attrName>style.visibility</p:attrName>
                                        </p:attrNameLst>
                                      </p:cBhvr>
                                      <p:to>
                                        <p:strVal val="visible"/>
                                      </p:to>
                                    </p:set>
                                  </p:childTnLst>
                                </p:cTn>
                              </p:par>
                            </p:childTnLst>
                          </p:cTn>
                        </p:par>
                        <p:par>
                          <p:cTn id="100" fill="hold">
                            <p:stCondLst>
                              <p:cond delay="16000"/>
                            </p:stCondLst>
                            <p:childTnLst>
                              <p:par>
                                <p:cTn id="101" presetID="1" presetClass="entr" presetSubtype="0" fill="hold" nodeType="afterEffect">
                                  <p:stCondLst>
                                    <p:cond delay="500"/>
                                  </p:stCondLst>
                                  <p:childTnLst>
                                    <p:set>
                                      <p:cBhvr>
                                        <p:cTn id="102" dur="1" fill="hold">
                                          <p:stCondLst>
                                            <p:cond delay="0"/>
                                          </p:stCondLst>
                                        </p:cTn>
                                        <p:tgtEl>
                                          <p:spTgt spid="59"/>
                                        </p:tgtEl>
                                        <p:attrNameLst>
                                          <p:attrName>style.visibility</p:attrName>
                                        </p:attrNameLst>
                                      </p:cBhvr>
                                      <p:to>
                                        <p:strVal val="visible"/>
                                      </p:to>
                                    </p:set>
                                  </p:childTnLst>
                                </p:cTn>
                              </p:par>
                            </p:childTnLst>
                          </p:cTn>
                        </p:par>
                        <p:par>
                          <p:cTn id="103" fill="hold">
                            <p:stCondLst>
                              <p:cond delay="16500"/>
                            </p:stCondLst>
                            <p:childTnLst>
                              <p:par>
                                <p:cTn id="104" presetID="1" presetClass="entr" presetSubtype="0" fill="hold" nodeType="afterEffect">
                                  <p:stCondLst>
                                    <p:cond delay="500"/>
                                  </p:stCondLst>
                                  <p:childTnLst>
                                    <p:set>
                                      <p:cBhvr>
                                        <p:cTn id="105" dur="1" fill="hold">
                                          <p:stCondLst>
                                            <p:cond delay="0"/>
                                          </p:stCondLst>
                                        </p:cTn>
                                        <p:tgtEl>
                                          <p:spTgt spid="57"/>
                                        </p:tgtEl>
                                        <p:attrNameLst>
                                          <p:attrName>style.visibility</p:attrName>
                                        </p:attrNameLst>
                                      </p:cBhvr>
                                      <p:to>
                                        <p:strVal val="visible"/>
                                      </p:to>
                                    </p:set>
                                  </p:childTnLst>
                                </p:cTn>
                              </p:par>
                            </p:childTnLst>
                          </p:cTn>
                        </p:par>
                        <p:par>
                          <p:cTn id="106" fill="hold">
                            <p:stCondLst>
                              <p:cond delay="17000"/>
                            </p:stCondLst>
                            <p:childTnLst>
                              <p:par>
                                <p:cTn id="107" presetID="1" presetClass="entr" presetSubtype="0" fill="hold" nodeType="afterEffect">
                                  <p:stCondLst>
                                    <p:cond delay="500"/>
                                  </p:stCondLst>
                                  <p:childTnLst>
                                    <p:set>
                                      <p:cBhvr>
                                        <p:cTn id="108" dur="1" fill="hold">
                                          <p:stCondLst>
                                            <p:cond delay="0"/>
                                          </p:stCondLst>
                                        </p:cTn>
                                        <p:tgtEl>
                                          <p:spTgt spid="58"/>
                                        </p:tgtEl>
                                        <p:attrNameLst>
                                          <p:attrName>style.visibility</p:attrName>
                                        </p:attrNameLst>
                                      </p:cBhvr>
                                      <p:to>
                                        <p:strVal val="visible"/>
                                      </p:to>
                                    </p:set>
                                  </p:childTnLst>
                                </p:cTn>
                              </p:par>
                            </p:childTnLst>
                          </p:cTn>
                        </p:par>
                        <p:par>
                          <p:cTn id="109" fill="hold">
                            <p:stCondLst>
                              <p:cond delay="17500"/>
                            </p:stCondLst>
                            <p:childTnLst>
                              <p:par>
                                <p:cTn id="110" presetID="1" presetClass="entr" presetSubtype="0" fill="hold" nodeType="afterEffect">
                                  <p:stCondLst>
                                    <p:cond delay="500"/>
                                  </p:stCondLst>
                                  <p:childTnLst>
                                    <p:set>
                                      <p:cBhvr>
                                        <p:cTn id="111" dur="1" fill="hold">
                                          <p:stCondLst>
                                            <p:cond delay="0"/>
                                          </p:stCondLst>
                                        </p:cTn>
                                        <p:tgtEl>
                                          <p:spTgt spid="55"/>
                                        </p:tgtEl>
                                        <p:attrNameLst>
                                          <p:attrName>style.visibility</p:attrName>
                                        </p:attrNameLst>
                                      </p:cBhvr>
                                      <p:to>
                                        <p:strVal val="visible"/>
                                      </p:to>
                                    </p:set>
                                  </p:childTnLst>
                                </p:cTn>
                              </p:par>
                            </p:childTnLst>
                          </p:cTn>
                        </p:par>
                        <p:par>
                          <p:cTn id="112" fill="hold">
                            <p:stCondLst>
                              <p:cond delay="18000"/>
                            </p:stCondLst>
                            <p:childTnLst>
                              <p:par>
                                <p:cTn id="113" presetID="1" presetClass="entr" presetSubtype="0" fill="hold" nodeType="afterEffect">
                                  <p:stCondLst>
                                    <p:cond delay="500"/>
                                  </p:stCondLst>
                                  <p:childTnLst>
                                    <p:set>
                                      <p:cBhvr>
                                        <p:cTn id="114" dur="1" fill="hold">
                                          <p:stCondLst>
                                            <p:cond delay="0"/>
                                          </p:stCondLst>
                                        </p:cTn>
                                        <p:tgtEl>
                                          <p:spTgt spid="56"/>
                                        </p:tgtEl>
                                        <p:attrNameLst>
                                          <p:attrName>style.visibility</p:attrName>
                                        </p:attrNameLst>
                                      </p:cBhvr>
                                      <p:to>
                                        <p:strVal val="visible"/>
                                      </p:to>
                                    </p:set>
                                  </p:childTnLst>
                                </p:cTn>
                              </p:par>
                            </p:childTnLst>
                          </p:cTn>
                        </p:par>
                        <p:par>
                          <p:cTn id="115" fill="hold">
                            <p:stCondLst>
                              <p:cond delay="18500"/>
                            </p:stCondLst>
                            <p:childTnLst>
                              <p:par>
                                <p:cTn id="116" presetID="1" presetClass="entr" presetSubtype="0" fill="hold" nodeType="afterEffect">
                                  <p:stCondLst>
                                    <p:cond delay="500"/>
                                  </p:stCondLst>
                                  <p:childTnLst>
                                    <p:set>
                                      <p:cBhvr>
                                        <p:cTn id="117" dur="1" fill="hold">
                                          <p:stCondLst>
                                            <p:cond delay="0"/>
                                          </p:stCondLst>
                                        </p:cTn>
                                        <p:tgtEl>
                                          <p:spTgt spid="54"/>
                                        </p:tgtEl>
                                        <p:attrNameLst>
                                          <p:attrName>style.visibility</p:attrName>
                                        </p:attrNameLst>
                                      </p:cBhvr>
                                      <p:to>
                                        <p:strVal val="visible"/>
                                      </p:to>
                                    </p:set>
                                  </p:childTnLst>
                                </p:cTn>
                              </p:par>
                            </p:childTnLst>
                          </p:cTn>
                        </p:par>
                        <p:par>
                          <p:cTn id="118" fill="hold">
                            <p:stCondLst>
                              <p:cond delay="19000"/>
                            </p:stCondLst>
                            <p:childTnLst>
                              <p:par>
                                <p:cTn id="119" presetID="1" presetClass="entr" presetSubtype="0" fill="hold" nodeType="afterEffect">
                                  <p:stCondLst>
                                    <p:cond delay="500"/>
                                  </p:stCondLst>
                                  <p:childTnLst>
                                    <p:set>
                                      <p:cBhvr>
                                        <p:cTn id="120" dur="1" fill="hold">
                                          <p:stCondLst>
                                            <p:cond delay="0"/>
                                          </p:stCondLst>
                                        </p:cTn>
                                        <p:tgtEl>
                                          <p:spTgt spid="6"/>
                                        </p:tgtEl>
                                        <p:attrNameLst>
                                          <p:attrName>style.visibility</p:attrName>
                                        </p:attrNameLst>
                                      </p:cBhvr>
                                      <p:to>
                                        <p:strVal val="visible"/>
                                      </p:to>
                                    </p:set>
                                  </p:childTnLst>
                                </p:cTn>
                              </p:par>
                            </p:childTnLst>
                          </p:cTn>
                        </p:par>
                        <p:par>
                          <p:cTn id="121" fill="hold">
                            <p:stCondLst>
                              <p:cond delay="19500"/>
                            </p:stCondLst>
                            <p:childTnLst>
                              <p:par>
                                <p:cTn id="122" presetID="1" presetClass="entr" presetSubtype="0" fill="hold" nodeType="afterEffect">
                                  <p:stCondLst>
                                    <p:cond delay="500"/>
                                  </p:stCondLst>
                                  <p:childTnLst>
                                    <p:set>
                                      <p:cBhvr>
                                        <p:cTn id="123" dur="1" fill="hold">
                                          <p:stCondLst>
                                            <p:cond delay="0"/>
                                          </p:stCondLst>
                                        </p:cTn>
                                        <p:tgtEl>
                                          <p:spTgt spid="4"/>
                                        </p:tgtEl>
                                        <p:attrNameLst>
                                          <p:attrName>style.visibility</p:attrName>
                                        </p:attrNameLst>
                                      </p:cBhvr>
                                      <p:to>
                                        <p:strVal val="visible"/>
                                      </p:to>
                                    </p:set>
                                  </p:childTnLst>
                                </p:cTn>
                              </p:par>
                            </p:childTnLst>
                          </p:cTn>
                        </p:par>
                        <p:par>
                          <p:cTn id="124" fill="hold">
                            <p:stCondLst>
                              <p:cond delay="20000"/>
                            </p:stCondLst>
                            <p:childTnLst>
                              <p:par>
                                <p:cTn id="125" presetID="1" presetClass="entr" presetSubtype="0" fill="hold" nodeType="afterEffect">
                                  <p:stCondLst>
                                    <p:cond delay="500"/>
                                  </p:stCondLst>
                                  <p:childTnLst>
                                    <p:set>
                                      <p:cBhvr>
                                        <p:cTn id="126" dur="1" fill="hold">
                                          <p:stCondLst>
                                            <p:cond delay="0"/>
                                          </p:stCondLst>
                                        </p:cTn>
                                        <p:tgtEl>
                                          <p:spTgt spid="5"/>
                                        </p:tgtEl>
                                        <p:attrNameLst>
                                          <p:attrName>style.visibility</p:attrName>
                                        </p:attrNameLst>
                                      </p:cBhvr>
                                      <p:to>
                                        <p:strVal val="visible"/>
                                      </p:to>
                                    </p:set>
                                  </p:childTnLst>
                                </p:cTn>
                              </p:par>
                            </p:childTnLst>
                          </p:cTn>
                        </p:par>
                        <p:par>
                          <p:cTn id="127" fill="hold">
                            <p:stCondLst>
                              <p:cond delay="20500"/>
                            </p:stCondLst>
                            <p:childTnLst>
                              <p:par>
                                <p:cTn id="128" presetID="1" presetClass="entr" presetSubtype="0" fill="hold" nodeType="afterEffect">
                                  <p:stCondLst>
                                    <p:cond delay="500"/>
                                  </p:stCondLst>
                                  <p:childTnLst>
                                    <p:set>
                                      <p:cBhvr>
                                        <p:cTn id="129" dur="1" fill="hold">
                                          <p:stCondLst>
                                            <p:cond delay="0"/>
                                          </p:stCondLst>
                                        </p:cTn>
                                        <p:tgtEl>
                                          <p:spTgt spid="24"/>
                                        </p:tgtEl>
                                        <p:attrNameLst>
                                          <p:attrName>style.visibility</p:attrName>
                                        </p:attrNameLst>
                                      </p:cBhvr>
                                      <p:to>
                                        <p:strVal val="visible"/>
                                      </p:to>
                                    </p:set>
                                  </p:childTnLst>
                                </p:cTn>
                              </p:par>
                            </p:childTnLst>
                          </p:cTn>
                        </p:par>
                        <p:par>
                          <p:cTn id="130" fill="hold">
                            <p:stCondLst>
                              <p:cond delay="21000"/>
                            </p:stCondLst>
                            <p:childTnLst>
                              <p:par>
                                <p:cTn id="131" presetID="1" presetClass="entr" presetSubtype="0" fill="hold" nodeType="afterEffect">
                                  <p:stCondLst>
                                    <p:cond delay="500"/>
                                  </p:stCondLst>
                                  <p:childTnLst>
                                    <p:set>
                                      <p:cBhvr>
                                        <p:cTn id="132" dur="1" fill="hold">
                                          <p:stCondLst>
                                            <p:cond delay="0"/>
                                          </p:stCondLst>
                                        </p:cTn>
                                        <p:tgtEl>
                                          <p:spTgt spid="16"/>
                                        </p:tgtEl>
                                        <p:attrNameLst>
                                          <p:attrName>style.visibility</p:attrName>
                                        </p:attrNameLst>
                                      </p:cBhvr>
                                      <p:to>
                                        <p:strVal val="visible"/>
                                      </p:to>
                                    </p:set>
                                  </p:childTnLst>
                                </p:cTn>
                              </p:par>
                            </p:childTnLst>
                          </p:cTn>
                        </p:par>
                        <p:par>
                          <p:cTn id="133" fill="hold">
                            <p:stCondLst>
                              <p:cond delay="21500"/>
                            </p:stCondLst>
                            <p:childTnLst>
                              <p:par>
                                <p:cTn id="134" presetID="1" presetClass="entr" presetSubtype="0" fill="hold" nodeType="afterEffect">
                                  <p:stCondLst>
                                    <p:cond delay="500"/>
                                  </p:stCondLst>
                                  <p:childTnLst>
                                    <p:set>
                                      <p:cBhvr>
                                        <p:cTn id="135" dur="1" fill="hold">
                                          <p:stCondLst>
                                            <p:cond delay="0"/>
                                          </p:stCondLst>
                                        </p:cTn>
                                        <p:tgtEl>
                                          <p:spTgt spid="46"/>
                                        </p:tgtEl>
                                        <p:attrNameLst>
                                          <p:attrName>style.visibility</p:attrName>
                                        </p:attrNameLst>
                                      </p:cBhvr>
                                      <p:to>
                                        <p:strVal val="visible"/>
                                      </p:to>
                                    </p:set>
                                  </p:childTnLst>
                                </p:cTn>
                              </p:par>
                            </p:childTnLst>
                          </p:cTn>
                        </p:par>
                        <p:par>
                          <p:cTn id="136" fill="hold">
                            <p:stCondLst>
                              <p:cond delay="22000"/>
                            </p:stCondLst>
                            <p:childTnLst>
                              <p:par>
                                <p:cTn id="137" presetID="1" presetClass="entr" presetSubtype="0" fill="hold" nodeType="afterEffect">
                                  <p:stCondLst>
                                    <p:cond delay="500"/>
                                  </p:stCondLst>
                                  <p:childTnLst>
                                    <p:set>
                                      <p:cBhvr>
                                        <p:cTn id="138" dur="1" fill="hold">
                                          <p:stCondLst>
                                            <p:cond delay="0"/>
                                          </p:stCondLst>
                                        </p:cTn>
                                        <p:tgtEl>
                                          <p:spTgt spid="23"/>
                                        </p:tgtEl>
                                        <p:attrNameLst>
                                          <p:attrName>style.visibility</p:attrName>
                                        </p:attrNameLst>
                                      </p:cBhvr>
                                      <p:to>
                                        <p:strVal val="visible"/>
                                      </p:to>
                                    </p:set>
                                  </p:childTnLst>
                                </p:cTn>
                              </p:par>
                            </p:childTnLst>
                          </p:cTn>
                        </p:par>
                        <p:par>
                          <p:cTn id="139" fill="hold">
                            <p:stCondLst>
                              <p:cond delay="22500"/>
                            </p:stCondLst>
                            <p:childTnLst>
                              <p:par>
                                <p:cTn id="140" presetID="1" presetClass="entr" presetSubtype="0" fill="hold" nodeType="afterEffect">
                                  <p:stCondLst>
                                    <p:cond delay="500"/>
                                  </p:stCondLst>
                                  <p:childTnLst>
                                    <p:set>
                                      <p:cBhvr>
                                        <p:cTn id="141" dur="1" fill="hold">
                                          <p:stCondLst>
                                            <p:cond delay="0"/>
                                          </p:stCondLst>
                                        </p:cTn>
                                        <p:tgtEl>
                                          <p:spTgt spid="27"/>
                                        </p:tgtEl>
                                        <p:attrNameLst>
                                          <p:attrName>style.visibility</p:attrName>
                                        </p:attrNameLst>
                                      </p:cBhvr>
                                      <p:to>
                                        <p:strVal val="visible"/>
                                      </p:to>
                                    </p:set>
                                  </p:childTnLst>
                                </p:cTn>
                              </p:par>
                            </p:childTnLst>
                          </p:cTn>
                        </p:par>
                        <p:par>
                          <p:cTn id="142" fill="hold">
                            <p:stCondLst>
                              <p:cond delay="23000"/>
                            </p:stCondLst>
                            <p:childTnLst>
                              <p:par>
                                <p:cTn id="143" presetID="1" presetClass="entr" presetSubtype="0" fill="hold" nodeType="afterEffect">
                                  <p:stCondLst>
                                    <p:cond delay="500"/>
                                  </p:stCondLst>
                                  <p:childTnLst>
                                    <p:set>
                                      <p:cBhvr>
                                        <p:cTn id="144" dur="1" fill="hold">
                                          <p:stCondLst>
                                            <p:cond delay="0"/>
                                          </p:stCondLst>
                                        </p:cTn>
                                        <p:tgtEl>
                                          <p:spTgt spid="26"/>
                                        </p:tgtEl>
                                        <p:attrNameLst>
                                          <p:attrName>style.visibility</p:attrName>
                                        </p:attrNameLst>
                                      </p:cBhvr>
                                      <p:to>
                                        <p:strVal val="visible"/>
                                      </p:to>
                                    </p:set>
                                  </p:childTnLst>
                                </p:cTn>
                              </p:par>
                            </p:childTnLst>
                          </p:cTn>
                        </p:par>
                        <p:par>
                          <p:cTn id="145" fill="hold">
                            <p:stCondLst>
                              <p:cond delay="23500"/>
                            </p:stCondLst>
                            <p:childTnLst>
                              <p:par>
                                <p:cTn id="146" presetID="1" presetClass="entr" presetSubtype="0" fill="hold" nodeType="afterEffect">
                                  <p:stCondLst>
                                    <p:cond delay="500"/>
                                  </p:stCondLst>
                                  <p:childTnLst>
                                    <p:set>
                                      <p:cBhvr>
                                        <p:cTn id="147" dur="1" fill="hold">
                                          <p:stCondLst>
                                            <p:cond delay="0"/>
                                          </p:stCondLst>
                                        </p:cTn>
                                        <p:tgtEl>
                                          <p:spTgt spid="42"/>
                                        </p:tgtEl>
                                        <p:attrNameLst>
                                          <p:attrName>style.visibility</p:attrName>
                                        </p:attrNameLst>
                                      </p:cBhvr>
                                      <p:to>
                                        <p:strVal val="visible"/>
                                      </p:to>
                                    </p:set>
                                  </p:childTnLst>
                                </p:cTn>
                              </p:par>
                            </p:childTnLst>
                          </p:cTn>
                        </p:par>
                        <p:par>
                          <p:cTn id="148" fill="hold">
                            <p:stCondLst>
                              <p:cond delay="24000"/>
                            </p:stCondLst>
                            <p:childTnLst>
                              <p:par>
                                <p:cTn id="149" presetID="1" presetClass="entr" presetSubtype="0" fill="hold" nodeType="afterEffect">
                                  <p:stCondLst>
                                    <p:cond delay="500"/>
                                  </p:stCondLst>
                                  <p:childTnLst>
                                    <p:set>
                                      <p:cBhvr>
                                        <p:cTn id="150" dur="1" fill="hold">
                                          <p:stCondLst>
                                            <p:cond delay="0"/>
                                          </p:stCondLst>
                                        </p:cTn>
                                        <p:tgtEl>
                                          <p:spTgt spid="36"/>
                                        </p:tgtEl>
                                        <p:attrNameLst>
                                          <p:attrName>style.visibility</p:attrName>
                                        </p:attrNameLst>
                                      </p:cBhvr>
                                      <p:to>
                                        <p:strVal val="visible"/>
                                      </p:to>
                                    </p:set>
                                  </p:childTnLst>
                                </p:cTn>
                              </p:par>
                            </p:childTnLst>
                          </p:cTn>
                        </p:par>
                        <p:par>
                          <p:cTn id="151" fill="hold">
                            <p:stCondLst>
                              <p:cond delay="24500"/>
                            </p:stCondLst>
                            <p:childTnLst>
                              <p:par>
                                <p:cTn id="152" presetID="1" presetClass="entr" presetSubtype="0" fill="hold" nodeType="afterEffect">
                                  <p:stCondLst>
                                    <p:cond delay="500"/>
                                  </p:stCondLst>
                                  <p:childTnLst>
                                    <p:set>
                                      <p:cBhvr>
                                        <p:cTn id="153" dur="1" fill="hold">
                                          <p:stCondLst>
                                            <p:cond delay="0"/>
                                          </p:stCondLst>
                                        </p:cTn>
                                        <p:tgtEl>
                                          <p:spTgt spid="53"/>
                                        </p:tgtEl>
                                        <p:attrNameLst>
                                          <p:attrName>style.visibility</p:attrName>
                                        </p:attrNameLst>
                                      </p:cBhvr>
                                      <p:to>
                                        <p:strVal val="visible"/>
                                      </p:to>
                                    </p:set>
                                  </p:childTnLst>
                                </p:cTn>
                              </p:par>
                            </p:childTnLst>
                          </p:cTn>
                        </p:par>
                        <p:par>
                          <p:cTn id="154" fill="hold">
                            <p:stCondLst>
                              <p:cond delay="25000"/>
                            </p:stCondLst>
                            <p:childTnLst>
                              <p:par>
                                <p:cTn id="155" presetID="1" presetClass="entr" presetSubtype="0" fill="hold" nodeType="afterEffect">
                                  <p:stCondLst>
                                    <p:cond delay="500"/>
                                  </p:stCondLst>
                                  <p:childTnLst>
                                    <p:set>
                                      <p:cBhvr>
                                        <p:cTn id="156" dur="1" fill="hold">
                                          <p:stCondLst>
                                            <p:cond delay="0"/>
                                          </p:stCondLst>
                                        </p:cTn>
                                        <p:tgtEl>
                                          <p:spTgt spid="64"/>
                                        </p:tgtEl>
                                        <p:attrNameLst>
                                          <p:attrName>style.visibility</p:attrName>
                                        </p:attrNameLst>
                                      </p:cBhvr>
                                      <p:to>
                                        <p:strVal val="visible"/>
                                      </p:to>
                                    </p:set>
                                  </p:childTnLst>
                                </p:cTn>
                              </p:par>
                            </p:childTnLst>
                          </p:cTn>
                        </p:par>
                        <p:par>
                          <p:cTn id="157" fill="hold">
                            <p:stCondLst>
                              <p:cond delay="25500"/>
                            </p:stCondLst>
                            <p:childTnLst>
                              <p:par>
                                <p:cTn id="158" presetID="1" presetClass="entr" presetSubtype="0" fill="hold" nodeType="afterEffect">
                                  <p:stCondLst>
                                    <p:cond delay="500"/>
                                  </p:stCondLst>
                                  <p:childTnLst>
                                    <p:set>
                                      <p:cBhvr>
                                        <p:cTn id="159" dur="1" fill="hold">
                                          <p:stCondLst>
                                            <p:cond delay="0"/>
                                          </p:stCondLst>
                                        </p:cTn>
                                        <p:tgtEl>
                                          <p:spTgt spid="65"/>
                                        </p:tgtEl>
                                        <p:attrNameLst>
                                          <p:attrName>style.visibility</p:attrName>
                                        </p:attrNameLst>
                                      </p:cBhvr>
                                      <p:to>
                                        <p:strVal val="visible"/>
                                      </p:to>
                                    </p:set>
                                  </p:childTnLst>
                                </p:cTn>
                              </p:par>
                            </p:childTnLst>
                          </p:cTn>
                        </p:par>
                        <p:par>
                          <p:cTn id="160" fill="hold">
                            <p:stCondLst>
                              <p:cond delay="26000"/>
                            </p:stCondLst>
                            <p:childTnLst>
                              <p:par>
                                <p:cTn id="161" presetID="1" presetClass="entr" presetSubtype="0" fill="hold" nodeType="afterEffect">
                                  <p:stCondLst>
                                    <p:cond delay="500"/>
                                  </p:stCondLst>
                                  <p:childTnLst>
                                    <p:set>
                                      <p:cBhvr>
                                        <p:cTn id="162" dur="1" fill="hold">
                                          <p:stCondLst>
                                            <p:cond delay="0"/>
                                          </p:stCondLst>
                                        </p:cTn>
                                        <p:tgtEl>
                                          <p:spTgt spid="66"/>
                                        </p:tgtEl>
                                        <p:attrNameLst>
                                          <p:attrName>style.visibility</p:attrName>
                                        </p:attrNameLst>
                                      </p:cBhvr>
                                      <p:to>
                                        <p:strVal val="visible"/>
                                      </p:to>
                                    </p:set>
                                  </p:childTnLst>
                                </p:cTn>
                              </p:par>
                            </p:childTnLst>
                          </p:cTn>
                        </p:par>
                        <p:par>
                          <p:cTn id="163" fill="hold">
                            <p:stCondLst>
                              <p:cond delay="26500"/>
                            </p:stCondLst>
                            <p:childTnLst>
                              <p:par>
                                <p:cTn id="164" presetID="1" presetClass="entr" presetSubtype="0" fill="hold" nodeType="afterEffect">
                                  <p:stCondLst>
                                    <p:cond delay="500"/>
                                  </p:stCondLst>
                                  <p:childTnLst>
                                    <p:set>
                                      <p:cBhvr>
                                        <p:cTn id="165" dur="1" fill="hold">
                                          <p:stCondLst>
                                            <p:cond delay="0"/>
                                          </p:stCondLst>
                                        </p:cTn>
                                        <p:tgtEl>
                                          <p:spTgt spid="63"/>
                                        </p:tgtEl>
                                        <p:attrNameLst>
                                          <p:attrName>style.visibility</p:attrName>
                                        </p:attrNameLst>
                                      </p:cBhvr>
                                      <p:to>
                                        <p:strVal val="visible"/>
                                      </p:to>
                                    </p:set>
                                  </p:childTnLst>
                                </p:cTn>
                              </p:par>
                            </p:childTnLst>
                          </p:cTn>
                        </p:par>
                        <p:par>
                          <p:cTn id="166" fill="hold">
                            <p:stCondLst>
                              <p:cond delay="27000"/>
                            </p:stCondLst>
                            <p:childTnLst>
                              <p:par>
                                <p:cTn id="167" presetID="1" presetClass="entr" presetSubtype="0" fill="hold" nodeType="afterEffect">
                                  <p:stCondLst>
                                    <p:cond delay="500"/>
                                  </p:stCondLst>
                                  <p:childTnLst>
                                    <p:set>
                                      <p:cBhvr>
                                        <p:cTn id="168" dur="1" fill="hold">
                                          <p:stCondLst>
                                            <p:cond delay="0"/>
                                          </p:stCondLst>
                                        </p:cTn>
                                        <p:tgtEl>
                                          <p:spTgt spid="52"/>
                                        </p:tgtEl>
                                        <p:attrNameLst>
                                          <p:attrName>style.visibility</p:attrName>
                                        </p:attrNameLst>
                                      </p:cBhvr>
                                      <p:to>
                                        <p:strVal val="visible"/>
                                      </p:to>
                                    </p:set>
                                  </p:childTnLst>
                                </p:cTn>
                              </p:par>
                            </p:childTnLst>
                          </p:cTn>
                        </p:par>
                        <p:par>
                          <p:cTn id="169" fill="hold">
                            <p:stCondLst>
                              <p:cond delay="27500"/>
                            </p:stCondLst>
                            <p:childTnLst>
                              <p:par>
                                <p:cTn id="170" presetID="1" presetClass="entr" presetSubtype="0" fill="hold" nodeType="afterEffect">
                                  <p:stCondLst>
                                    <p:cond delay="500"/>
                                  </p:stCondLst>
                                  <p:childTnLst>
                                    <p:set>
                                      <p:cBhvr>
                                        <p:cTn id="171" dur="1" fill="hold">
                                          <p:stCondLst>
                                            <p:cond delay="0"/>
                                          </p:stCondLst>
                                        </p:cTn>
                                        <p:tgtEl>
                                          <p:spTgt spid="61"/>
                                        </p:tgtEl>
                                        <p:attrNameLst>
                                          <p:attrName>style.visibility</p:attrName>
                                        </p:attrNameLst>
                                      </p:cBhvr>
                                      <p:to>
                                        <p:strVal val="visible"/>
                                      </p:to>
                                    </p:set>
                                  </p:childTnLst>
                                </p:cTn>
                              </p:par>
                            </p:childTnLst>
                          </p:cTn>
                        </p:par>
                        <p:par>
                          <p:cTn id="172" fill="hold">
                            <p:stCondLst>
                              <p:cond delay="28000"/>
                            </p:stCondLst>
                            <p:childTnLst>
                              <p:par>
                                <p:cTn id="173" presetID="1" presetClass="entr" presetSubtype="0" fill="hold" nodeType="afterEffect">
                                  <p:stCondLst>
                                    <p:cond delay="500"/>
                                  </p:stCondLst>
                                  <p:childTnLst>
                                    <p:set>
                                      <p:cBhvr>
                                        <p:cTn id="174" dur="1" fill="hold">
                                          <p:stCondLst>
                                            <p:cond delay="0"/>
                                          </p:stCondLst>
                                        </p:cTn>
                                        <p:tgtEl>
                                          <p:spTgt spid="60"/>
                                        </p:tgtEl>
                                        <p:attrNameLst>
                                          <p:attrName>style.visibility</p:attrName>
                                        </p:attrNameLst>
                                      </p:cBhvr>
                                      <p:to>
                                        <p:strVal val="visible"/>
                                      </p:to>
                                    </p:set>
                                  </p:childTnLst>
                                </p:cTn>
                              </p:par>
                            </p:childTnLst>
                          </p:cTn>
                        </p:par>
                        <p:par>
                          <p:cTn id="175" fill="hold">
                            <p:stCondLst>
                              <p:cond delay="28500"/>
                            </p:stCondLst>
                            <p:childTnLst>
                              <p:par>
                                <p:cTn id="176" presetID="1" presetClass="entr" presetSubtype="0" fill="hold" nodeType="afterEffect">
                                  <p:stCondLst>
                                    <p:cond delay="500"/>
                                  </p:stCondLst>
                                  <p:childTnLst>
                                    <p:set>
                                      <p:cBhvr>
                                        <p:cTn id="177" dur="1" fill="hold">
                                          <p:stCondLst>
                                            <p:cond delay="0"/>
                                          </p:stCondLst>
                                        </p:cTn>
                                        <p:tgtEl>
                                          <p:spTgt spid="12"/>
                                        </p:tgtEl>
                                        <p:attrNameLst>
                                          <p:attrName>style.visibility</p:attrName>
                                        </p:attrNameLst>
                                      </p:cBhvr>
                                      <p:to>
                                        <p:strVal val="visible"/>
                                      </p:to>
                                    </p:set>
                                  </p:childTnLst>
                                </p:cTn>
                              </p:par>
                            </p:childTnLst>
                          </p:cTn>
                        </p:par>
                        <p:par>
                          <p:cTn id="178" fill="hold">
                            <p:stCondLst>
                              <p:cond delay="29000"/>
                            </p:stCondLst>
                            <p:childTnLst>
                              <p:par>
                                <p:cTn id="179" presetID="1" presetClass="entr" presetSubtype="0" fill="hold" nodeType="afterEffect">
                                  <p:stCondLst>
                                    <p:cond delay="500"/>
                                  </p:stCondLst>
                                  <p:childTnLst>
                                    <p:set>
                                      <p:cBhvr>
                                        <p:cTn id="18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4294967295"/>
            <p:extLst>
              <p:ext uri="{D42A27DB-BD31-4B8C-83A1-F6EECF244321}">
                <p14:modId xmlns:p14="http://schemas.microsoft.com/office/powerpoint/2010/main" val="529815702"/>
              </p:ext>
            </p:extLst>
          </p:nvPr>
        </p:nvGraphicFramePr>
        <p:xfrm>
          <a:off x="785813" y="1450975"/>
          <a:ext cx="7585076" cy="3754119"/>
        </p:xfrm>
        <a:graphic>
          <a:graphicData uri="http://schemas.openxmlformats.org/drawingml/2006/table">
            <a:tbl>
              <a:tblPr firstRow="1" bandRow="1">
                <a:tableStyleId>{5C22544A-7EE6-4342-B048-85BDC9FD1C3A}</a:tableStyleId>
              </a:tblPr>
              <a:tblGrid>
                <a:gridCol w="1896269"/>
                <a:gridCol w="1896269"/>
                <a:gridCol w="1896269"/>
                <a:gridCol w="1896269"/>
              </a:tblGrid>
              <a:tr h="370840">
                <a:tc>
                  <a:txBody>
                    <a:bodyPr/>
                    <a:lstStyle/>
                    <a:p>
                      <a:endParaRPr lang="en-US" dirty="0">
                        <a:solidFill>
                          <a:srgbClr val="FF0000"/>
                        </a:solidFill>
                      </a:endParaRPr>
                    </a:p>
                  </a:txBody>
                  <a:tcPr marL="83505" marR="83505">
                    <a:solidFill>
                      <a:srgbClr val="257AAF"/>
                    </a:solidFill>
                  </a:tcPr>
                </a:tc>
                <a:tc>
                  <a:txBody>
                    <a:bodyPr/>
                    <a:lstStyle/>
                    <a:p>
                      <a:pPr algn="ctr"/>
                      <a:r>
                        <a:rPr lang="en-US" dirty="0" smtClean="0">
                          <a:solidFill>
                            <a:srgbClr val="FFFFFF"/>
                          </a:solidFill>
                        </a:rPr>
                        <a:t>2013</a:t>
                      </a:r>
                      <a:endParaRPr lang="en-US" dirty="0">
                        <a:solidFill>
                          <a:srgbClr val="FFFFFF"/>
                        </a:solidFill>
                      </a:endParaRPr>
                    </a:p>
                  </a:txBody>
                  <a:tcPr marL="83505" marR="83505">
                    <a:solidFill>
                      <a:srgbClr val="257AAF"/>
                    </a:solidFill>
                  </a:tcPr>
                </a:tc>
                <a:tc>
                  <a:txBody>
                    <a:bodyPr/>
                    <a:lstStyle/>
                    <a:p>
                      <a:pPr algn="ctr"/>
                      <a:r>
                        <a:rPr lang="en-US" dirty="0" smtClean="0">
                          <a:solidFill>
                            <a:srgbClr val="FFFFFF"/>
                          </a:solidFill>
                        </a:rPr>
                        <a:t>2016</a:t>
                      </a:r>
                      <a:endParaRPr lang="en-US" dirty="0">
                        <a:solidFill>
                          <a:srgbClr val="FFFFFF"/>
                        </a:solidFill>
                      </a:endParaRPr>
                    </a:p>
                  </a:txBody>
                  <a:tcPr marL="83505" marR="83505">
                    <a:solidFill>
                      <a:srgbClr val="257AAF"/>
                    </a:solidFill>
                  </a:tcPr>
                </a:tc>
                <a:tc>
                  <a:txBody>
                    <a:bodyPr/>
                    <a:lstStyle/>
                    <a:p>
                      <a:pPr algn="ctr"/>
                      <a:r>
                        <a:rPr lang="en-US" dirty="0" smtClean="0">
                          <a:solidFill>
                            <a:srgbClr val="FFFFFF"/>
                          </a:solidFill>
                        </a:rPr>
                        <a:t>10-years</a:t>
                      </a:r>
                      <a:endParaRPr lang="en-US" dirty="0">
                        <a:solidFill>
                          <a:srgbClr val="FFFFFF"/>
                        </a:solidFill>
                      </a:endParaRPr>
                    </a:p>
                  </a:txBody>
                  <a:tcPr marL="83505" marR="83505">
                    <a:solidFill>
                      <a:srgbClr val="257AAF"/>
                    </a:solidFill>
                  </a:tcPr>
                </a:tc>
              </a:tr>
              <a:tr h="370840">
                <a:tc>
                  <a:txBody>
                    <a:bodyPr/>
                    <a:lstStyle/>
                    <a:p>
                      <a:r>
                        <a:rPr lang="en-US" dirty="0" smtClean="0"/>
                        <a:t>Potential Entity Universe</a:t>
                      </a:r>
                      <a:endParaRPr lang="en-US" dirty="0"/>
                    </a:p>
                  </a:txBody>
                  <a:tcPr marL="83505" marR="83505"/>
                </a:tc>
                <a:tc>
                  <a:txBody>
                    <a:bodyPr/>
                    <a:lstStyle/>
                    <a:p>
                      <a:pPr algn="ctr"/>
                      <a:r>
                        <a:rPr lang="en-US" dirty="0" smtClean="0"/>
                        <a:t>2.2M</a:t>
                      </a:r>
                      <a:endParaRPr lang="en-US" dirty="0"/>
                    </a:p>
                  </a:txBody>
                  <a:tcPr marL="83505" marR="83505"/>
                </a:tc>
                <a:tc>
                  <a:txBody>
                    <a:bodyPr/>
                    <a:lstStyle/>
                    <a:p>
                      <a:pPr algn="ctr"/>
                      <a:r>
                        <a:rPr lang="en-US" dirty="0" smtClean="0"/>
                        <a:t>15.2M</a:t>
                      </a:r>
                      <a:endParaRPr lang="en-US" dirty="0"/>
                    </a:p>
                  </a:txBody>
                  <a:tcPr marL="83505" marR="83505"/>
                </a:tc>
                <a:tc>
                  <a:txBody>
                    <a:bodyPr/>
                    <a:lstStyle/>
                    <a:p>
                      <a:pPr algn="ctr"/>
                      <a:r>
                        <a:rPr lang="en-US" dirty="0" smtClean="0"/>
                        <a:t>200M</a:t>
                      </a:r>
                      <a:endParaRPr lang="en-US" dirty="0"/>
                    </a:p>
                  </a:txBody>
                  <a:tcPr marL="83505" marR="83505"/>
                </a:tc>
              </a:tr>
              <a:tr h="370840">
                <a:tc>
                  <a:txBody>
                    <a:bodyPr/>
                    <a:lstStyle/>
                    <a:p>
                      <a:r>
                        <a:rPr lang="en-US" dirty="0" smtClean="0"/>
                        <a:t>Potential Entity Value</a:t>
                      </a:r>
                      <a:r>
                        <a:rPr lang="en-US" baseline="0" dirty="0" smtClean="0"/>
                        <a:t> (Discounted)</a:t>
                      </a:r>
                      <a:endParaRPr lang="en-US" dirty="0"/>
                    </a:p>
                  </a:txBody>
                  <a:tcPr marL="83505" marR="83505"/>
                </a:tc>
                <a:tc>
                  <a:txBody>
                    <a:bodyPr/>
                    <a:lstStyle/>
                    <a:p>
                      <a:pPr algn="ctr"/>
                      <a:r>
                        <a:rPr lang="en-US" dirty="0" smtClean="0"/>
                        <a:t>$49M</a:t>
                      </a:r>
                      <a:endParaRPr lang="en-US" dirty="0"/>
                    </a:p>
                  </a:txBody>
                  <a:tcPr marL="83505" marR="83505"/>
                </a:tc>
                <a:tc>
                  <a:txBody>
                    <a:bodyPr/>
                    <a:lstStyle/>
                    <a:p>
                      <a:pPr algn="ctr"/>
                      <a:r>
                        <a:rPr lang="en-US" dirty="0" smtClean="0"/>
                        <a:t>$345M</a:t>
                      </a:r>
                      <a:endParaRPr lang="en-US" dirty="0"/>
                    </a:p>
                  </a:txBody>
                  <a:tcPr marL="83505" marR="83505"/>
                </a:tc>
                <a:tc>
                  <a:txBody>
                    <a:bodyPr/>
                    <a:lstStyle/>
                    <a:p>
                      <a:pPr algn="ctr"/>
                      <a:r>
                        <a:rPr lang="en-US" dirty="0" smtClean="0"/>
                        <a:t>$975M</a:t>
                      </a:r>
                      <a:endParaRPr lang="en-US" dirty="0"/>
                    </a:p>
                  </a:txBody>
                  <a:tcPr marL="83505" marR="83505"/>
                </a:tc>
              </a:tr>
              <a:tr h="370840">
                <a:tc>
                  <a:txBody>
                    <a:bodyPr/>
                    <a:lstStyle/>
                    <a:p>
                      <a:r>
                        <a:rPr lang="en-US" dirty="0" err="1" smtClean="0"/>
                        <a:t>WidePoint</a:t>
                      </a:r>
                      <a:r>
                        <a:rPr lang="en-US" baseline="0" dirty="0" smtClean="0"/>
                        <a:t> Market Share, Users (Discounted)</a:t>
                      </a:r>
                      <a:endParaRPr lang="en-US" dirty="0"/>
                    </a:p>
                  </a:txBody>
                  <a:tcPr marL="83505" marR="83505"/>
                </a:tc>
                <a:tc>
                  <a:txBody>
                    <a:bodyPr/>
                    <a:lstStyle/>
                    <a:p>
                      <a:pPr algn="ctr"/>
                      <a:r>
                        <a:rPr lang="en-US" dirty="0" smtClean="0"/>
                        <a:t>850K</a:t>
                      </a:r>
                      <a:endParaRPr lang="en-US" dirty="0"/>
                    </a:p>
                  </a:txBody>
                  <a:tcPr marL="83505" marR="83505"/>
                </a:tc>
                <a:tc>
                  <a:txBody>
                    <a:bodyPr/>
                    <a:lstStyle/>
                    <a:p>
                      <a:pPr algn="ctr"/>
                      <a:r>
                        <a:rPr lang="en-US" dirty="0" smtClean="0"/>
                        <a:t>4M</a:t>
                      </a:r>
                      <a:endParaRPr lang="en-US" dirty="0"/>
                    </a:p>
                  </a:txBody>
                  <a:tcPr marL="83505" marR="83505"/>
                </a:tc>
                <a:tc>
                  <a:txBody>
                    <a:bodyPr/>
                    <a:lstStyle/>
                    <a:p>
                      <a:pPr algn="ctr"/>
                      <a:r>
                        <a:rPr lang="en-US" dirty="0" smtClean="0"/>
                        <a:t>60M</a:t>
                      </a:r>
                      <a:endParaRPr lang="en-US" dirty="0"/>
                    </a:p>
                  </a:txBody>
                  <a:tcPr marL="83505" marR="83505"/>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WidePoint</a:t>
                      </a:r>
                      <a:r>
                        <a:rPr lang="en-US" baseline="0" dirty="0" smtClean="0"/>
                        <a:t> Market Value, $ (Discounted)</a:t>
                      </a:r>
                      <a:endParaRPr lang="en-US" dirty="0" smtClean="0"/>
                    </a:p>
                  </a:txBody>
                  <a:tcPr marL="83505" marR="83505"/>
                </a:tc>
                <a:tc>
                  <a:txBody>
                    <a:bodyPr/>
                    <a:lstStyle/>
                    <a:p>
                      <a:pPr algn="ctr"/>
                      <a:r>
                        <a:rPr lang="en-US" dirty="0" smtClean="0"/>
                        <a:t>$12M</a:t>
                      </a:r>
                      <a:endParaRPr lang="en-US" dirty="0"/>
                    </a:p>
                  </a:txBody>
                  <a:tcPr marL="83505" marR="83505"/>
                </a:tc>
                <a:tc>
                  <a:txBody>
                    <a:bodyPr/>
                    <a:lstStyle/>
                    <a:p>
                      <a:pPr algn="ctr"/>
                      <a:r>
                        <a:rPr lang="en-US" dirty="0" smtClean="0"/>
                        <a:t>$75M</a:t>
                      </a:r>
                      <a:endParaRPr lang="en-US" dirty="0"/>
                    </a:p>
                  </a:txBody>
                  <a:tcPr marL="83505" marR="83505"/>
                </a:tc>
                <a:tc>
                  <a:txBody>
                    <a:bodyPr/>
                    <a:lstStyle/>
                    <a:p>
                      <a:pPr algn="ctr"/>
                      <a:r>
                        <a:rPr lang="en-US" dirty="0" smtClean="0"/>
                        <a:t>$215M</a:t>
                      </a:r>
                      <a:endParaRPr lang="en-US" dirty="0"/>
                    </a:p>
                  </a:txBody>
                  <a:tcPr marL="83505" marR="83505"/>
                </a:tc>
              </a:tr>
            </a:tbl>
          </a:graphicData>
        </a:graphic>
      </p:graphicFrame>
      <p:sp>
        <p:nvSpPr>
          <p:cNvPr id="2" name="Title 1"/>
          <p:cNvSpPr>
            <a:spLocks noGrp="1"/>
          </p:cNvSpPr>
          <p:nvPr>
            <p:ph type="title"/>
          </p:nvPr>
        </p:nvSpPr>
        <p:spPr>
          <a:xfrm>
            <a:off x="446335" y="303229"/>
            <a:ext cx="6902447" cy="576064"/>
          </a:xfrm>
        </p:spPr>
        <p:txBody>
          <a:bodyPr/>
          <a:lstStyle/>
          <a:p>
            <a:r>
              <a:rPr lang="en-US" dirty="0" smtClean="0"/>
              <a:t>200 Million Entity Campaign</a:t>
            </a:r>
            <a:endParaRPr lang="en-US" dirty="0"/>
          </a:p>
        </p:txBody>
      </p:sp>
      <p:sp>
        <p:nvSpPr>
          <p:cNvPr id="4" name="Slide Number Placeholder 1"/>
          <p:cNvSpPr>
            <a:spLocks noGrp="1"/>
          </p:cNvSpPr>
          <p:nvPr>
            <p:ph type="sldNum" sz="quarter" idx="12"/>
          </p:nvPr>
        </p:nvSpPr>
        <p:spPr>
          <a:xfrm>
            <a:off x="6553200" y="6434098"/>
            <a:ext cx="2133600" cy="365125"/>
          </a:xfrm>
        </p:spPr>
        <p:txBody>
          <a:bodyPr/>
          <a:lstStyle/>
          <a:p>
            <a:fld id="{87081E1F-59EB-4143-97E5-C46A83090417}" type="slidenum">
              <a:rPr lang="en-US" smtClean="0"/>
              <a:pPr/>
              <a:t>36</a:t>
            </a:fld>
            <a:endParaRPr lang="en-US" dirty="0"/>
          </a:p>
        </p:txBody>
      </p:sp>
    </p:spTree>
    <p:extLst>
      <p:ext uri="{BB962C8B-B14F-4D97-AF65-F5344CB8AC3E}">
        <p14:creationId xmlns:p14="http://schemas.microsoft.com/office/powerpoint/2010/main" val="241176022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4124602652"/>
              </p:ext>
            </p:extLst>
          </p:nvPr>
        </p:nvGraphicFramePr>
        <p:xfrm>
          <a:off x="446088" y="1450975"/>
          <a:ext cx="8107363" cy="1955800"/>
        </p:xfrm>
        <a:graphic>
          <a:graphicData uri="http://schemas.openxmlformats.org/drawingml/2006/table">
            <a:tbl>
              <a:tblPr firstRow="1" bandRow="1">
                <a:tableStyleId>{5C22544A-7EE6-4342-B048-85BDC9FD1C3A}</a:tableStyleId>
              </a:tblPr>
              <a:tblGrid>
                <a:gridCol w="3042593"/>
                <a:gridCol w="1643314"/>
                <a:gridCol w="1636349"/>
                <a:gridCol w="1785107"/>
              </a:tblGrid>
              <a:tr h="370840">
                <a:tc>
                  <a:txBody>
                    <a:bodyPr/>
                    <a:lstStyle/>
                    <a:p>
                      <a:pPr algn="r"/>
                      <a:r>
                        <a:rPr lang="en-US" sz="1800" dirty="0" smtClean="0">
                          <a:solidFill>
                            <a:schemeClr val="bg1"/>
                          </a:solidFill>
                        </a:rPr>
                        <a:t>Revenue</a:t>
                      </a:r>
                      <a:endParaRPr lang="en-US" sz="1800" dirty="0">
                        <a:solidFill>
                          <a:schemeClr val="bg1"/>
                        </a:solidFill>
                      </a:endParaRPr>
                    </a:p>
                  </a:txBody>
                  <a:tcPr marL="89255" marR="89255" anchor="ctr">
                    <a:solidFill>
                      <a:srgbClr val="257AAF"/>
                    </a:solidFill>
                  </a:tcPr>
                </a:tc>
                <a:tc>
                  <a:txBody>
                    <a:bodyPr/>
                    <a:lstStyle/>
                    <a:p>
                      <a:pPr algn="ctr"/>
                      <a:r>
                        <a:rPr lang="en-US" sz="1800" dirty="0" smtClean="0">
                          <a:solidFill>
                            <a:schemeClr val="bg1"/>
                          </a:solidFill>
                        </a:rPr>
                        <a:t>Funded</a:t>
                      </a:r>
                      <a:endParaRPr lang="en-US" sz="1800" dirty="0">
                        <a:solidFill>
                          <a:schemeClr val="bg1"/>
                        </a:solidFill>
                      </a:endParaRPr>
                    </a:p>
                  </a:txBody>
                  <a:tcPr marL="89255" marR="89255" anchor="ctr">
                    <a:solidFill>
                      <a:srgbClr val="257AAF"/>
                    </a:solidFill>
                  </a:tcPr>
                </a:tc>
                <a:tc>
                  <a:txBody>
                    <a:bodyPr/>
                    <a:lstStyle/>
                    <a:p>
                      <a:pPr algn="ctr"/>
                      <a:r>
                        <a:rPr lang="en-US" sz="1800" dirty="0" smtClean="0">
                          <a:solidFill>
                            <a:schemeClr val="bg1"/>
                          </a:solidFill>
                        </a:rPr>
                        <a:t>Unfunded</a:t>
                      </a:r>
                      <a:endParaRPr lang="en-US" sz="1800" dirty="0">
                        <a:solidFill>
                          <a:schemeClr val="bg1"/>
                        </a:solidFill>
                      </a:endParaRPr>
                    </a:p>
                  </a:txBody>
                  <a:tcPr marL="89255" marR="89255" anchor="ctr">
                    <a:solidFill>
                      <a:srgbClr val="257AAF"/>
                    </a:solidFill>
                  </a:tcPr>
                </a:tc>
                <a:tc>
                  <a:txBody>
                    <a:bodyPr/>
                    <a:lstStyle/>
                    <a:p>
                      <a:pPr algn="ctr"/>
                      <a:r>
                        <a:rPr lang="en-US" sz="1800" dirty="0" smtClean="0">
                          <a:solidFill>
                            <a:schemeClr val="bg1"/>
                          </a:solidFill>
                        </a:rPr>
                        <a:t>Initiatives</a:t>
                      </a:r>
                    </a:p>
                  </a:txBody>
                  <a:tcPr marL="89255" marR="89255" anchor="ctr">
                    <a:solidFill>
                      <a:srgbClr val="257AAF"/>
                    </a:solidFill>
                  </a:tcPr>
                </a:tc>
              </a:tr>
              <a:tr h="370840">
                <a:tc>
                  <a:txBody>
                    <a:bodyPr/>
                    <a:lstStyle/>
                    <a:p>
                      <a:pPr algn="r"/>
                      <a:r>
                        <a:rPr lang="en-US" sz="2000" dirty="0" smtClean="0"/>
                        <a:t>Managed</a:t>
                      </a:r>
                      <a:r>
                        <a:rPr lang="en-US" sz="2000" baseline="0" dirty="0" smtClean="0"/>
                        <a:t> Services</a:t>
                      </a:r>
                    </a:p>
                  </a:txBody>
                  <a:tcPr marL="89255" marR="89255"/>
                </a:tc>
                <a:tc>
                  <a:txBody>
                    <a:bodyPr/>
                    <a:lstStyle/>
                    <a:p>
                      <a:pPr algn="ctr"/>
                      <a:r>
                        <a:rPr lang="en-US" sz="2000" dirty="0" smtClean="0"/>
                        <a:t>$ 4M</a:t>
                      </a:r>
                      <a:endParaRPr lang="en-US" sz="2000" dirty="0"/>
                    </a:p>
                  </a:txBody>
                  <a:tcPr marL="89255" marR="89255"/>
                </a:tc>
                <a:tc>
                  <a:txBody>
                    <a:bodyPr/>
                    <a:lstStyle/>
                    <a:p>
                      <a:pPr algn="ctr"/>
                      <a:r>
                        <a:rPr lang="en-US" sz="2000" dirty="0" smtClean="0"/>
                        <a:t>$ 3M</a:t>
                      </a:r>
                      <a:endParaRPr lang="en-US" sz="2000" dirty="0"/>
                    </a:p>
                  </a:txBody>
                  <a:tcPr marL="89255" marR="89255"/>
                </a:tc>
                <a:tc>
                  <a:txBody>
                    <a:bodyPr/>
                    <a:lstStyle/>
                    <a:p>
                      <a:pPr algn="ctr"/>
                      <a:r>
                        <a:rPr lang="en-US" sz="2000" dirty="0" smtClean="0"/>
                        <a:t>$ 3M ($20M)</a:t>
                      </a:r>
                      <a:endParaRPr lang="en-US" sz="2000" dirty="0"/>
                    </a:p>
                  </a:txBody>
                  <a:tcPr marL="89255" marR="89255"/>
                </a:tc>
              </a:tr>
              <a:tr h="370840">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2000" baseline="0" dirty="0" smtClean="0"/>
                        <a:t>VAR</a:t>
                      </a:r>
                    </a:p>
                  </a:txBody>
                  <a:tcPr marL="89255" marR="89255"/>
                </a:tc>
                <a:tc>
                  <a:txBody>
                    <a:bodyPr/>
                    <a:lstStyle/>
                    <a:p>
                      <a:pPr algn="ctr"/>
                      <a:r>
                        <a:rPr lang="en-US" sz="2000" u="sng" dirty="0" smtClean="0"/>
                        <a:t>$ 2M</a:t>
                      </a:r>
                      <a:endParaRPr lang="en-US" sz="2000" u="sng" dirty="0"/>
                    </a:p>
                  </a:txBody>
                  <a:tcPr marL="89255" marR="89255"/>
                </a:tc>
                <a:tc>
                  <a:txBody>
                    <a:bodyPr/>
                    <a:lstStyle/>
                    <a:p>
                      <a:pPr algn="ctr"/>
                      <a:r>
                        <a:rPr lang="en-US" sz="2000" u="sng" dirty="0" smtClean="0"/>
                        <a:t>$ 5M</a:t>
                      </a:r>
                      <a:endParaRPr lang="en-US" sz="2000" u="sng" dirty="0"/>
                    </a:p>
                  </a:txBody>
                  <a:tcPr marL="89255" marR="89255"/>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u="sng" dirty="0" smtClean="0"/>
                        <a:t>$ 3M</a:t>
                      </a:r>
                    </a:p>
                  </a:txBody>
                  <a:tcPr marL="89255" marR="89255"/>
                </a:tc>
              </a:tr>
              <a:tr h="370840">
                <a:tc>
                  <a:txBody>
                    <a:bodyPr/>
                    <a:lstStyle/>
                    <a:p>
                      <a:pPr algn="r"/>
                      <a:r>
                        <a:rPr lang="en-US" sz="2000" b="1" dirty="0" smtClean="0"/>
                        <a:t>REVENUE</a:t>
                      </a:r>
                      <a:endParaRPr lang="en-US" sz="2000" b="1" dirty="0"/>
                    </a:p>
                  </a:txBody>
                  <a:tcPr marL="89255" marR="89255"/>
                </a:tc>
                <a:tc>
                  <a:txBody>
                    <a:bodyPr/>
                    <a:lstStyle/>
                    <a:p>
                      <a:pPr algn="ctr"/>
                      <a:r>
                        <a:rPr lang="en-US" sz="2000" b="1" dirty="0" smtClean="0"/>
                        <a:t>$ 6M</a:t>
                      </a:r>
                      <a:endParaRPr lang="en-US" sz="2000" b="1" dirty="0"/>
                    </a:p>
                  </a:txBody>
                  <a:tcPr marL="89255" marR="89255"/>
                </a:tc>
                <a:tc>
                  <a:txBody>
                    <a:bodyPr/>
                    <a:lstStyle/>
                    <a:p>
                      <a:pPr algn="ctr"/>
                      <a:r>
                        <a:rPr lang="en-US" sz="2000" b="1" dirty="0" smtClean="0"/>
                        <a:t>$ 8M</a:t>
                      </a:r>
                      <a:endParaRPr lang="en-US" sz="2000" b="1" dirty="0"/>
                    </a:p>
                  </a:txBody>
                  <a:tcPr marL="89255" marR="89255"/>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1" dirty="0" smtClean="0">
                          <a:solidFill>
                            <a:schemeClr val="tx1"/>
                          </a:solidFill>
                        </a:rPr>
                        <a:t>$ 6M</a:t>
                      </a:r>
                    </a:p>
                  </a:txBody>
                  <a:tcPr marL="89255" marR="89255"/>
                </a:tc>
              </a:tr>
              <a:tr h="370840">
                <a:tc>
                  <a:txBody>
                    <a:bodyPr/>
                    <a:lstStyle/>
                    <a:p>
                      <a:pPr algn="r"/>
                      <a:r>
                        <a:rPr lang="en-US" sz="2000" b="1" dirty="0" smtClean="0"/>
                        <a:t>PRE-TAX INCOME/</a:t>
                      </a:r>
                      <a:r>
                        <a:rPr lang="en-US" sz="2000" b="1" baseline="0" dirty="0" smtClean="0"/>
                        <a:t> LOSS</a:t>
                      </a:r>
                      <a:endParaRPr lang="en-US" sz="2000" b="1" dirty="0"/>
                    </a:p>
                  </a:txBody>
                  <a:tcPr marL="89255" marR="89255"/>
                </a:tc>
                <a:tc>
                  <a:txBody>
                    <a:bodyPr/>
                    <a:lstStyle/>
                    <a:p>
                      <a:pPr algn="ctr"/>
                      <a:r>
                        <a:rPr lang="en-US" sz="2000" b="1" dirty="0" smtClean="0"/>
                        <a:t>$ 200K</a:t>
                      </a:r>
                      <a:endParaRPr lang="en-US" sz="2000" b="1" dirty="0"/>
                    </a:p>
                  </a:txBody>
                  <a:tcPr marL="89255" marR="89255"/>
                </a:tc>
                <a:tc>
                  <a:txBody>
                    <a:bodyPr/>
                    <a:lstStyle/>
                    <a:p>
                      <a:pPr algn="ctr"/>
                      <a:r>
                        <a:rPr lang="en-US" sz="2000" b="1" dirty="0" smtClean="0"/>
                        <a:t>$ 300K</a:t>
                      </a:r>
                      <a:endParaRPr lang="en-US" sz="2000" b="1" dirty="0"/>
                    </a:p>
                  </a:txBody>
                  <a:tcPr marL="89255" marR="89255"/>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1" dirty="0" smtClean="0">
                          <a:solidFill>
                            <a:schemeClr val="tx1"/>
                          </a:solidFill>
                        </a:rPr>
                        <a:t>$ 2M</a:t>
                      </a:r>
                    </a:p>
                  </a:txBody>
                  <a:tcPr marL="89255" marR="89255"/>
                </a:tc>
              </a:tr>
            </a:tbl>
          </a:graphicData>
        </a:graphic>
      </p:graphicFrame>
      <p:sp>
        <p:nvSpPr>
          <p:cNvPr id="2" name="Title 1"/>
          <p:cNvSpPr>
            <a:spLocks noGrp="1"/>
          </p:cNvSpPr>
          <p:nvPr>
            <p:ph type="title"/>
          </p:nvPr>
        </p:nvSpPr>
        <p:spPr>
          <a:xfrm>
            <a:off x="446335" y="303229"/>
            <a:ext cx="6902447" cy="576064"/>
          </a:xfrm>
        </p:spPr>
        <p:txBody>
          <a:bodyPr/>
          <a:lstStyle/>
          <a:p>
            <a:r>
              <a:rPr lang="en-US" smtClean="0"/>
              <a:t>Pipeline for 2013</a:t>
            </a:r>
            <a:endParaRPr lang="en-US" dirty="0"/>
          </a:p>
        </p:txBody>
      </p:sp>
      <p:sp>
        <p:nvSpPr>
          <p:cNvPr id="7" name="Content Placeholder 2"/>
          <p:cNvSpPr txBox="1">
            <a:spLocks/>
          </p:cNvSpPr>
          <p:nvPr/>
        </p:nvSpPr>
        <p:spPr bwMode="auto">
          <a:xfrm>
            <a:off x="785813" y="3988382"/>
            <a:ext cx="8305800" cy="15541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eaLnBrk="0" hangingPunct="0">
              <a:lnSpc>
                <a:spcPct val="85000"/>
              </a:lnSpc>
              <a:spcBef>
                <a:spcPct val="20000"/>
              </a:spcBef>
              <a:spcAft>
                <a:spcPct val="20000"/>
              </a:spcAft>
            </a:pPr>
            <a:r>
              <a:rPr lang="en-US" sz="2000" b="1" dirty="0" smtClean="0">
                <a:latin typeface="Myriad Web"/>
                <a:ea typeface="ＭＳ Ｐゴシック"/>
              </a:rPr>
              <a:t>Existing Funded Contract Work</a:t>
            </a:r>
            <a:endParaRPr kumimoji="0" lang="en-US" sz="2000" b="0" i="0" u="none" strike="noStrike" kern="0" cap="none" spc="0" normalizeH="0" baseline="0" noProof="0" dirty="0" smtClean="0">
              <a:ln>
                <a:noFill/>
              </a:ln>
              <a:effectLst/>
              <a:uLnTx/>
              <a:uFillTx/>
              <a:latin typeface="+mn-lt"/>
              <a:ea typeface="ＭＳ Ｐゴシック" pitchFamily="-111" charset="-128"/>
              <a:cs typeface="ＭＳ Ｐゴシック" pitchFamily="-111" charset="-128"/>
            </a:endParaRPr>
          </a:p>
          <a:p>
            <a:pPr marL="342900" marR="0" lvl="0" indent="-342900" algn="l" defTabSz="914400" rtl="0" eaLnBrk="0" fontAlgn="base" latinLnBrk="0" hangingPunct="0">
              <a:lnSpc>
                <a:spcPct val="85000"/>
              </a:lnSpc>
              <a:spcBef>
                <a:spcPct val="20000"/>
              </a:spcBef>
              <a:spcAft>
                <a:spcPct val="20000"/>
              </a:spcAft>
              <a:buClrTx/>
              <a:buSzTx/>
              <a:buFontTx/>
              <a:buChar char="•"/>
              <a:tabLst/>
              <a:defRPr/>
            </a:pPr>
            <a:r>
              <a:rPr kumimoji="0" lang="en-US" sz="2000" b="0" i="0" u="none" strike="noStrike" kern="0" cap="none" spc="0" normalizeH="0" baseline="0" noProof="0" dirty="0" smtClean="0">
                <a:ln>
                  <a:noFill/>
                </a:ln>
                <a:solidFill>
                  <a:schemeClr val="tx1"/>
                </a:solidFill>
                <a:effectLst/>
                <a:uLnTx/>
                <a:uFillTx/>
                <a:latin typeface="+mn-lt"/>
                <a:ea typeface="ＭＳ Ｐゴシック" pitchFamily="-111" charset="-128"/>
                <a:cs typeface="ＭＳ Ｐゴシック" pitchFamily="-111" charset="-128"/>
              </a:rPr>
              <a:t>Transportation Workers Identity Credentials</a:t>
            </a:r>
          </a:p>
          <a:p>
            <a:pPr marL="342900" marR="0" lvl="0" indent="-342900" algn="l" defTabSz="914400" rtl="0" eaLnBrk="0" fontAlgn="base" latinLnBrk="0" hangingPunct="0">
              <a:lnSpc>
                <a:spcPct val="85000"/>
              </a:lnSpc>
              <a:spcBef>
                <a:spcPct val="20000"/>
              </a:spcBef>
              <a:spcAft>
                <a:spcPct val="20000"/>
              </a:spcAft>
              <a:buClrTx/>
              <a:buSzTx/>
              <a:buFontTx/>
              <a:buChar char="•"/>
              <a:tabLst/>
              <a:defRPr/>
            </a:pPr>
            <a:r>
              <a:rPr lang="en-US" sz="2000" kern="0" dirty="0" smtClean="0">
                <a:latin typeface="+mn-lt"/>
                <a:ea typeface="ＭＳ Ｐゴシック" pitchFamily="-111" charset="-128"/>
                <a:cs typeface="ＭＳ Ｐゴシック" pitchFamily="-111" charset="-128"/>
              </a:rPr>
              <a:t>Navy Non-Personal Entity Credentials</a:t>
            </a:r>
          </a:p>
          <a:p>
            <a:pPr marL="342900" marR="0" lvl="0" indent="-342900" algn="l" defTabSz="914400" rtl="0" eaLnBrk="0" fontAlgn="base" latinLnBrk="0" hangingPunct="0">
              <a:lnSpc>
                <a:spcPct val="85000"/>
              </a:lnSpc>
              <a:spcBef>
                <a:spcPct val="20000"/>
              </a:spcBef>
              <a:spcAft>
                <a:spcPct val="20000"/>
              </a:spcAft>
              <a:buClrTx/>
              <a:buSzTx/>
              <a:buFontTx/>
              <a:buChar char="•"/>
              <a:tabLst/>
              <a:defRPr/>
            </a:pPr>
            <a:r>
              <a:rPr kumimoji="0" lang="en-US" sz="2000" b="0" i="0" u="none" strike="noStrike" kern="0" cap="none" spc="0" normalizeH="0" baseline="0" noProof="0" dirty="0" smtClean="0">
                <a:ln>
                  <a:noFill/>
                </a:ln>
                <a:solidFill>
                  <a:schemeClr val="tx1"/>
                </a:solidFill>
                <a:effectLst/>
                <a:uLnTx/>
                <a:uFillTx/>
                <a:latin typeface="+mn-lt"/>
                <a:ea typeface="ＭＳ Ｐゴシック" pitchFamily="-111" charset="-128"/>
                <a:cs typeface="ＭＳ Ｐゴシック" pitchFamily="-111" charset="-128"/>
              </a:rPr>
              <a:t>Agency</a:t>
            </a:r>
            <a:r>
              <a:rPr kumimoji="0" lang="en-US" sz="2000" b="0" i="0" u="none" strike="noStrike" kern="0" cap="none" spc="0" normalizeH="0" noProof="0" dirty="0" smtClean="0">
                <a:ln>
                  <a:noFill/>
                </a:ln>
                <a:solidFill>
                  <a:schemeClr val="tx1"/>
                </a:solidFill>
                <a:effectLst/>
                <a:uLnTx/>
                <a:uFillTx/>
                <a:latin typeface="+mn-lt"/>
                <a:ea typeface="ＭＳ Ｐゴシック" pitchFamily="-111" charset="-128"/>
                <a:cs typeface="ＭＳ Ｐゴシック" pitchFamily="-111" charset="-128"/>
              </a:rPr>
              <a:t> PIV (EPA, FTC, etc.)</a:t>
            </a:r>
          </a:p>
          <a:p>
            <a:pPr marL="342900" marR="0" lvl="0" indent="-342900" algn="l" defTabSz="914400" rtl="0" eaLnBrk="0" fontAlgn="base" latinLnBrk="0" hangingPunct="0">
              <a:lnSpc>
                <a:spcPct val="85000"/>
              </a:lnSpc>
              <a:spcBef>
                <a:spcPct val="20000"/>
              </a:spcBef>
              <a:spcAft>
                <a:spcPct val="20000"/>
              </a:spcAft>
              <a:buClrTx/>
              <a:buSzTx/>
              <a:buFontTx/>
              <a:buChar char="•"/>
              <a:tabLst/>
              <a:defRPr/>
            </a:pPr>
            <a:r>
              <a:rPr lang="en-US" sz="2000" kern="0" dirty="0" smtClean="0">
                <a:latin typeface="+mn-lt"/>
                <a:ea typeface="ＭＳ Ｐゴシック" pitchFamily="-111" charset="-128"/>
                <a:cs typeface="ＭＳ Ｐゴシック" pitchFamily="-111" charset="-128"/>
              </a:rPr>
              <a:t>Managed Validation for GSA</a:t>
            </a:r>
            <a:endParaRPr kumimoji="0" lang="en-US" sz="2000" b="0" i="0" u="none" strike="noStrike" kern="0" cap="none" spc="0" normalizeH="0" noProof="0" dirty="0" smtClean="0">
              <a:ln>
                <a:noFill/>
              </a:ln>
              <a:solidFill>
                <a:schemeClr val="tx1"/>
              </a:solidFill>
              <a:effectLst/>
              <a:uLnTx/>
              <a:uFillTx/>
              <a:latin typeface="+mn-lt"/>
              <a:ea typeface="ＭＳ Ｐゴシック" pitchFamily="-111" charset="-128"/>
              <a:cs typeface="ＭＳ Ｐゴシック" pitchFamily="-111" charset="-128"/>
            </a:endParaRPr>
          </a:p>
          <a:p>
            <a:pPr marL="342900" marR="0" lvl="0" indent="-342900" algn="l" defTabSz="914400" rtl="0" eaLnBrk="0" fontAlgn="base" latinLnBrk="0" hangingPunct="0">
              <a:lnSpc>
                <a:spcPct val="85000"/>
              </a:lnSpc>
              <a:spcBef>
                <a:spcPct val="20000"/>
              </a:spcBef>
              <a:spcAft>
                <a:spcPct val="20000"/>
              </a:spcAft>
              <a:buClrTx/>
              <a:buSzTx/>
              <a:buFontTx/>
              <a:buChar char="•"/>
              <a:tabLst/>
              <a:defRPr/>
            </a:pPr>
            <a:endParaRPr kumimoji="0" lang="en-US" sz="2000" b="0" i="0" u="none" strike="noStrike" kern="0" cap="none" spc="0" normalizeH="0" baseline="0" noProof="0" dirty="0" smtClean="0">
              <a:ln>
                <a:noFill/>
              </a:ln>
              <a:solidFill>
                <a:schemeClr val="tx1"/>
              </a:solidFill>
              <a:effectLst/>
              <a:uLnTx/>
              <a:uFillTx/>
              <a:latin typeface="+mn-lt"/>
              <a:ea typeface="ＭＳ Ｐゴシック" pitchFamily="-111" charset="-128"/>
              <a:cs typeface="ＭＳ Ｐゴシック" pitchFamily="-111" charset="-128"/>
            </a:endParaRPr>
          </a:p>
          <a:p>
            <a:pPr marL="342900" marR="0" lvl="0" indent="-342900" algn="l" defTabSz="914400" rtl="0" eaLnBrk="0" fontAlgn="base" latinLnBrk="0" hangingPunct="0">
              <a:lnSpc>
                <a:spcPct val="85000"/>
              </a:lnSpc>
              <a:spcBef>
                <a:spcPct val="20000"/>
              </a:spcBef>
              <a:spcAft>
                <a:spcPct val="20000"/>
              </a:spcAft>
              <a:buClrTx/>
              <a:buSzTx/>
              <a:buFontTx/>
              <a:buChar char="•"/>
              <a:tabLst/>
              <a:defRPr/>
            </a:pPr>
            <a:endParaRPr kumimoji="0" lang="en-US" sz="3200" b="0" i="0" u="none" strike="noStrike" kern="0" cap="none" spc="0" normalizeH="0" baseline="0" noProof="0" dirty="0">
              <a:ln>
                <a:noFill/>
              </a:ln>
              <a:solidFill>
                <a:schemeClr val="tx1"/>
              </a:solidFill>
              <a:effectLst/>
              <a:uLnTx/>
              <a:uFillTx/>
              <a:latin typeface="+mn-lt"/>
              <a:ea typeface="ＭＳ Ｐゴシック" pitchFamily="-111" charset="-128"/>
              <a:cs typeface="ＭＳ Ｐゴシック" pitchFamily="-111" charset="-128"/>
            </a:endParaRPr>
          </a:p>
        </p:txBody>
      </p:sp>
      <p:sp>
        <p:nvSpPr>
          <p:cNvPr id="5" name="Slide Number Placeholder 1"/>
          <p:cNvSpPr>
            <a:spLocks noGrp="1"/>
          </p:cNvSpPr>
          <p:nvPr>
            <p:ph type="sldNum" sz="quarter" idx="12"/>
          </p:nvPr>
        </p:nvSpPr>
        <p:spPr>
          <a:xfrm>
            <a:off x="6553200" y="6434098"/>
            <a:ext cx="2133600" cy="365125"/>
          </a:xfrm>
        </p:spPr>
        <p:txBody>
          <a:bodyPr/>
          <a:lstStyle/>
          <a:p>
            <a:fld id="{87081E1F-59EB-4143-97E5-C46A83090417}" type="slidenum">
              <a:rPr lang="en-US" smtClean="0"/>
              <a:pPr/>
              <a:t>37</a:t>
            </a:fld>
            <a:endParaRPr lang="en-US" dirty="0"/>
          </a:p>
        </p:txBody>
      </p:sp>
    </p:spTree>
    <p:extLst>
      <p:ext uri="{BB962C8B-B14F-4D97-AF65-F5344CB8AC3E}">
        <p14:creationId xmlns:p14="http://schemas.microsoft.com/office/powerpoint/2010/main" val="257726466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1543451251"/>
              </p:ext>
            </p:extLst>
          </p:nvPr>
        </p:nvGraphicFramePr>
        <p:xfrm>
          <a:off x="785813" y="1450975"/>
          <a:ext cx="7585074" cy="4028439"/>
        </p:xfrm>
        <a:graphic>
          <a:graphicData uri="http://schemas.openxmlformats.org/drawingml/2006/table">
            <a:tbl>
              <a:tblPr firstRow="1" bandRow="1">
                <a:tableStyleId>{5C22544A-7EE6-4342-B048-85BDC9FD1C3A}</a:tableStyleId>
              </a:tblPr>
              <a:tblGrid>
                <a:gridCol w="2956638"/>
                <a:gridCol w="1955516"/>
                <a:gridCol w="2672920"/>
              </a:tblGrid>
              <a:tr h="370840">
                <a:tc>
                  <a:txBody>
                    <a:bodyPr/>
                    <a:lstStyle/>
                    <a:p>
                      <a:pPr algn="ctr"/>
                      <a:r>
                        <a:rPr lang="en-US" dirty="0" smtClean="0">
                          <a:solidFill>
                            <a:srgbClr val="FFFFFF"/>
                          </a:solidFill>
                        </a:rPr>
                        <a:t>Program</a:t>
                      </a:r>
                      <a:endParaRPr lang="en-US" dirty="0">
                        <a:solidFill>
                          <a:srgbClr val="FFFFFF"/>
                        </a:solidFill>
                      </a:endParaRPr>
                    </a:p>
                  </a:txBody>
                  <a:tcPr marL="84279" marR="84279">
                    <a:solidFill>
                      <a:srgbClr val="257AAF"/>
                    </a:solidFill>
                  </a:tcPr>
                </a:tc>
                <a:tc>
                  <a:txBody>
                    <a:bodyPr/>
                    <a:lstStyle/>
                    <a:p>
                      <a:pPr algn="ctr"/>
                      <a:r>
                        <a:rPr lang="en-US" dirty="0" smtClean="0">
                          <a:solidFill>
                            <a:srgbClr val="FFFFFF"/>
                          </a:solidFill>
                        </a:rPr>
                        <a:t>Annual per user</a:t>
                      </a:r>
                      <a:endParaRPr lang="en-US" dirty="0">
                        <a:solidFill>
                          <a:srgbClr val="FFFFFF"/>
                        </a:solidFill>
                      </a:endParaRPr>
                    </a:p>
                  </a:txBody>
                  <a:tcPr marL="84279" marR="84279">
                    <a:solidFill>
                      <a:srgbClr val="257AAF"/>
                    </a:solidFill>
                  </a:tcPr>
                </a:tc>
                <a:tc>
                  <a:txBody>
                    <a:bodyPr/>
                    <a:lstStyle/>
                    <a:p>
                      <a:pPr algn="ctr"/>
                      <a:r>
                        <a:rPr lang="en-US" dirty="0" smtClean="0">
                          <a:solidFill>
                            <a:srgbClr val="FFFFFF"/>
                          </a:solidFill>
                        </a:rPr>
                        <a:t>Applicable to</a:t>
                      </a:r>
                      <a:endParaRPr lang="en-US" dirty="0">
                        <a:solidFill>
                          <a:srgbClr val="FFFFFF"/>
                        </a:solidFill>
                      </a:endParaRPr>
                    </a:p>
                  </a:txBody>
                  <a:tcPr marL="84279" marR="84279">
                    <a:solidFill>
                      <a:srgbClr val="257AAF"/>
                    </a:solidFill>
                  </a:tcPr>
                </a:tc>
              </a:tr>
              <a:tr h="370840">
                <a:tc>
                  <a:txBody>
                    <a:bodyPr/>
                    <a:lstStyle/>
                    <a:p>
                      <a:r>
                        <a:rPr lang="en-US" dirty="0" smtClean="0"/>
                        <a:t>Certificates &amp; Token</a:t>
                      </a:r>
                      <a:r>
                        <a:rPr lang="en-US" baseline="0" dirty="0" smtClean="0"/>
                        <a:t> </a:t>
                      </a:r>
                      <a:r>
                        <a:rPr lang="en-US" dirty="0" smtClean="0"/>
                        <a:t>Management (high critical)</a:t>
                      </a:r>
                    </a:p>
                  </a:txBody>
                  <a:tcPr marL="84279" marR="84279"/>
                </a:tc>
                <a:tc>
                  <a:txBody>
                    <a:bodyPr/>
                    <a:lstStyle/>
                    <a:p>
                      <a:r>
                        <a:rPr lang="en-US" dirty="0" smtClean="0"/>
                        <a:t>$90 - $125</a:t>
                      </a:r>
                      <a:endParaRPr lang="en-US" dirty="0"/>
                    </a:p>
                  </a:txBody>
                  <a:tcPr marL="84279" marR="84279"/>
                </a:tc>
                <a:tc>
                  <a:txBody>
                    <a:bodyPr/>
                    <a:lstStyle/>
                    <a:p>
                      <a:r>
                        <a:rPr lang="en-US" dirty="0" smtClean="0"/>
                        <a:t>ECA Medium Hardware, </a:t>
                      </a:r>
                      <a:r>
                        <a:rPr lang="en-US" dirty="0" err="1" smtClean="0"/>
                        <a:t>FiXs</a:t>
                      </a:r>
                      <a:r>
                        <a:rPr lang="en-US" dirty="0" smtClean="0"/>
                        <a:t>/ NFI</a:t>
                      </a:r>
                    </a:p>
                  </a:txBody>
                  <a:tcPr marL="84279" marR="84279"/>
                </a:tc>
              </a:tr>
              <a:tr h="370840">
                <a:tc>
                  <a:txBody>
                    <a:bodyPr/>
                    <a:lstStyle/>
                    <a:p>
                      <a:r>
                        <a:rPr lang="en-US" dirty="0" smtClean="0"/>
                        <a:t>Certificates &amp; Token Management (medium critical)</a:t>
                      </a:r>
                    </a:p>
                  </a:txBody>
                  <a:tcPr marL="84279" marR="84279"/>
                </a:tc>
                <a:tc>
                  <a:txBody>
                    <a:bodyPr/>
                    <a:lstStyle/>
                    <a:p>
                      <a:r>
                        <a:rPr lang="en-US" dirty="0" smtClean="0"/>
                        <a:t>$55 - $75</a:t>
                      </a:r>
                      <a:endParaRPr lang="en-US" dirty="0"/>
                    </a:p>
                  </a:txBody>
                  <a:tcPr marL="84279" marR="84279"/>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t>PIV, NFI</a:t>
                      </a:r>
                      <a:r>
                        <a:rPr lang="en-US" b="0" baseline="0" dirty="0" smtClean="0"/>
                        <a:t> </a:t>
                      </a:r>
                      <a:r>
                        <a:rPr lang="en-US" b="0" dirty="0" smtClean="0"/>
                        <a:t>States, </a:t>
                      </a:r>
                      <a:r>
                        <a:rPr lang="en-US" b="0" dirty="0" err="1" smtClean="0"/>
                        <a:t>DoD</a:t>
                      </a:r>
                      <a:r>
                        <a:rPr lang="en-US" b="0" dirty="0" smtClean="0"/>
                        <a:t> Dependent/Vet, </a:t>
                      </a:r>
                      <a:r>
                        <a:rPr lang="en-US" sz="1800" b="0" dirty="0" err="1" smtClean="0"/>
                        <a:t>DoD</a:t>
                      </a:r>
                      <a:r>
                        <a:rPr lang="en-US" sz="1800" b="0" dirty="0" smtClean="0"/>
                        <a:t> Device IDs</a:t>
                      </a:r>
                    </a:p>
                  </a:txBody>
                  <a:tcPr marL="84279" marR="84279"/>
                </a:tc>
              </a:tr>
              <a:tr h="370840">
                <a:tc>
                  <a:txBody>
                    <a:bodyPr/>
                    <a:lstStyle/>
                    <a:p>
                      <a:r>
                        <a:rPr lang="en-US" dirty="0" smtClean="0"/>
                        <a:t>Credentials/ Certificates only (customer issuer)</a:t>
                      </a:r>
                    </a:p>
                  </a:txBody>
                  <a:tcPr marL="84279" marR="84279"/>
                </a:tc>
                <a:tc>
                  <a:txBody>
                    <a:bodyPr/>
                    <a:lstStyle/>
                    <a:p>
                      <a:r>
                        <a:rPr lang="en-US" dirty="0" smtClean="0"/>
                        <a:t>$1 - $25</a:t>
                      </a:r>
                      <a:endParaRPr lang="en-US" dirty="0"/>
                    </a:p>
                  </a:txBody>
                  <a:tcPr marL="84279" marR="84279"/>
                </a:tc>
                <a:tc>
                  <a:txBody>
                    <a:bodyPr/>
                    <a:lstStyle/>
                    <a:p>
                      <a:r>
                        <a:rPr lang="en-US" dirty="0" smtClean="0"/>
                        <a:t>PIV MSO, TWIC/TTAC, </a:t>
                      </a:r>
                      <a:r>
                        <a:rPr lang="en-US" dirty="0" err="1" smtClean="0"/>
                        <a:t>DoD</a:t>
                      </a:r>
                      <a:r>
                        <a:rPr lang="en-US" dirty="0" smtClean="0"/>
                        <a:t> Dependent/Vet, E-Government, E-Citizen</a:t>
                      </a:r>
                    </a:p>
                  </a:txBody>
                  <a:tcPr marL="84279" marR="84279"/>
                </a:tc>
              </a:tr>
              <a:tr h="370840">
                <a:tc>
                  <a:txBody>
                    <a:bodyPr/>
                    <a:lstStyle/>
                    <a:p>
                      <a:r>
                        <a:rPr lang="en-US" dirty="0" smtClean="0"/>
                        <a:t>Attribute/ Validation/</a:t>
                      </a:r>
                      <a:r>
                        <a:rPr lang="en-US" baseline="0" dirty="0" smtClean="0"/>
                        <a:t> Translation/ Escrow/ Recovery &amp; other related services</a:t>
                      </a:r>
                      <a:endParaRPr lang="en-US" dirty="0"/>
                    </a:p>
                  </a:txBody>
                  <a:tcPr marL="84279" marR="84279"/>
                </a:tc>
                <a:tc>
                  <a:txBody>
                    <a:bodyPr/>
                    <a:lstStyle/>
                    <a:p>
                      <a:r>
                        <a:rPr lang="en-US" dirty="0" smtClean="0"/>
                        <a:t>$1 - $25</a:t>
                      </a:r>
                      <a:endParaRPr lang="en-US" dirty="0"/>
                    </a:p>
                  </a:txBody>
                  <a:tcPr marL="84279" marR="84279"/>
                </a:tc>
                <a:tc>
                  <a:txBody>
                    <a:bodyPr/>
                    <a:lstStyle/>
                    <a:p>
                      <a:r>
                        <a:rPr lang="en-US" dirty="0" smtClean="0"/>
                        <a:t>Monthly subscriptions per user base</a:t>
                      </a:r>
                      <a:endParaRPr lang="en-US" dirty="0"/>
                    </a:p>
                  </a:txBody>
                  <a:tcPr marL="84279" marR="84279"/>
                </a:tc>
              </a:tr>
            </a:tbl>
          </a:graphicData>
        </a:graphic>
      </p:graphicFrame>
      <p:sp>
        <p:nvSpPr>
          <p:cNvPr id="2" name="Title 1"/>
          <p:cNvSpPr>
            <a:spLocks noGrp="1"/>
          </p:cNvSpPr>
          <p:nvPr>
            <p:ph type="title"/>
          </p:nvPr>
        </p:nvSpPr>
        <p:spPr>
          <a:xfrm>
            <a:off x="446335" y="303229"/>
            <a:ext cx="6902447" cy="576064"/>
          </a:xfrm>
        </p:spPr>
        <p:txBody>
          <a:bodyPr/>
          <a:lstStyle/>
          <a:p>
            <a:r>
              <a:rPr lang="en-US" dirty="0" smtClean="0"/>
              <a:t>Managed Services Pricing</a:t>
            </a:r>
            <a:endParaRPr lang="en-US" dirty="0"/>
          </a:p>
        </p:txBody>
      </p:sp>
      <p:sp>
        <p:nvSpPr>
          <p:cNvPr id="5" name="AutoShape 1031"/>
          <p:cNvSpPr>
            <a:spLocks noChangeArrowheads="1"/>
          </p:cNvSpPr>
          <p:nvPr/>
        </p:nvSpPr>
        <p:spPr bwMode="auto">
          <a:xfrm>
            <a:off x="1339850" y="5591577"/>
            <a:ext cx="6477000" cy="685800"/>
          </a:xfrm>
          <a:prstGeom prst="roundRect">
            <a:avLst>
              <a:gd name="adj" fmla="val 0"/>
            </a:avLst>
          </a:prstGeom>
          <a:solidFill>
            <a:srgbClr val="257AAF"/>
          </a:solidFill>
          <a:ln w="9525">
            <a:noFill/>
            <a:round/>
            <a:headEnd/>
            <a:tailEnd/>
          </a:ln>
        </p:spPr>
        <p:txBody>
          <a:bodyPr anchor="ctr">
            <a:prstTxWarp prst="textNoShape">
              <a:avLst/>
            </a:prstTxWarp>
          </a:bodyPr>
          <a:lstStyle/>
          <a:p>
            <a:pPr algn="ctr" eaLnBrk="0" hangingPunct="0"/>
            <a:r>
              <a:rPr lang="en-US" i="1" dirty="0">
                <a:solidFill>
                  <a:schemeClr val="bg1"/>
                </a:solidFill>
                <a:ea typeface="ＭＳ Ｐゴシック" pitchFamily="-65" charset="-128"/>
                <a:cs typeface="ＭＳ Ｐゴシック" pitchFamily="-65" charset="-128"/>
              </a:rPr>
              <a:t>Enterprise Pricing Available</a:t>
            </a:r>
          </a:p>
          <a:p>
            <a:pPr algn="ctr" eaLnBrk="0" hangingPunct="0"/>
            <a:r>
              <a:rPr lang="en-US" i="1" dirty="0">
                <a:solidFill>
                  <a:schemeClr val="bg1"/>
                </a:solidFill>
                <a:ea typeface="ＭＳ Ｐゴシック" pitchFamily="-65" charset="-128"/>
                <a:cs typeface="ＭＳ Ｐゴシック" pitchFamily="-65" charset="-128"/>
              </a:rPr>
              <a:t>Consulting &amp; VAR Services Typically Fixed Priced Orders</a:t>
            </a:r>
          </a:p>
        </p:txBody>
      </p:sp>
      <p:sp>
        <p:nvSpPr>
          <p:cNvPr id="6" name="Slide Number Placeholder 1"/>
          <p:cNvSpPr>
            <a:spLocks noGrp="1"/>
          </p:cNvSpPr>
          <p:nvPr>
            <p:ph type="sldNum" sz="quarter" idx="12"/>
          </p:nvPr>
        </p:nvSpPr>
        <p:spPr>
          <a:xfrm>
            <a:off x="6553200" y="6434098"/>
            <a:ext cx="2133600" cy="365125"/>
          </a:xfrm>
        </p:spPr>
        <p:txBody>
          <a:bodyPr/>
          <a:lstStyle/>
          <a:p>
            <a:fld id="{87081E1F-59EB-4143-97E5-C46A83090417}" type="slidenum">
              <a:rPr lang="en-US" smtClean="0"/>
              <a:pPr/>
              <a:t>38</a:t>
            </a:fld>
            <a:endParaRPr lang="en-US" dirty="0"/>
          </a:p>
        </p:txBody>
      </p:sp>
    </p:spTree>
    <p:extLst>
      <p:ext uri="{BB962C8B-B14F-4D97-AF65-F5344CB8AC3E}">
        <p14:creationId xmlns:p14="http://schemas.microsoft.com/office/powerpoint/2010/main" val="75256496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p:cNvSpPr>
            <a:spLocks noGrp="1"/>
          </p:cNvSpPr>
          <p:nvPr>
            <p:ph type="body" idx="1"/>
          </p:nvPr>
        </p:nvSpPr>
        <p:spPr/>
        <p:txBody>
          <a:bodyPr/>
          <a:lstStyle/>
          <a:p>
            <a:r>
              <a:rPr lang="en-US" dirty="0" smtClean="0"/>
              <a:t>John Atkinson, CSMO</a:t>
            </a:r>
            <a:endParaRPr lang="en-US" dirty="0"/>
          </a:p>
        </p:txBody>
      </p:sp>
      <p:sp>
        <p:nvSpPr>
          <p:cNvPr id="19" name="Title 18"/>
          <p:cNvSpPr>
            <a:spLocks noGrp="1"/>
          </p:cNvSpPr>
          <p:nvPr>
            <p:ph type="title"/>
          </p:nvPr>
        </p:nvSpPr>
        <p:spPr/>
        <p:txBody>
          <a:bodyPr anchor="b" anchorCtr="0"/>
          <a:lstStyle/>
          <a:p>
            <a:r>
              <a:rPr lang="en-US" dirty="0" smtClean="0"/>
              <a:t>WidePoint Overview</a:t>
            </a:r>
            <a:endParaRPr lang="en-US" dirty="0"/>
          </a:p>
        </p:txBody>
      </p:sp>
      <p:sp>
        <p:nvSpPr>
          <p:cNvPr id="3" name="Text Placeholder 4"/>
          <p:cNvSpPr txBox="1">
            <a:spLocks/>
          </p:cNvSpPr>
          <p:nvPr/>
        </p:nvSpPr>
        <p:spPr>
          <a:xfrm>
            <a:off x="3696131" y="5607685"/>
            <a:ext cx="4848477" cy="943777"/>
          </a:xfrm>
          <a:prstGeom prst="rect">
            <a:avLst/>
          </a:prstGeom>
        </p:spPr>
        <p:txBody>
          <a:bodyPr anchor="b" anchorCtr="0"/>
          <a:lstStyle>
            <a:lvl1pPr marL="0" indent="0" algn="l" defTabSz="457200" rtl="0" eaLnBrk="1" latinLnBrk="0" hangingPunct="1">
              <a:spcBef>
                <a:spcPct val="20000"/>
              </a:spcBef>
              <a:buFont typeface="Arial"/>
              <a:buNone/>
              <a:defRPr sz="2000" kern="1200">
                <a:solidFill>
                  <a:srgbClr val="EB2227"/>
                </a:solidFill>
                <a:latin typeface="+mn-lt"/>
                <a:ea typeface="+mn-ea"/>
                <a:cs typeface="+mn-cs"/>
              </a:defRPr>
            </a:lvl1pPr>
            <a:lvl2pPr marL="457200" indent="0" algn="l" defTabSz="457200" rtl="0" eaLnBrk="1" latinLnBrk="0" hangingPunct="1">
              <a:spcBef>
                <a:spcPct val="20000"/>
              </a:spcBef>
              <a:buFont typeface="Arial"/>
              <a:buNone/>
              <a:defRPr sz="1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6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14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14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14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solidFill>
                <a:latin typeface="+mn-lt"/>
                <a:ea typeface="+mn-ea"/>
                <a:cs typeface="+mn-cs"/>
              </a:defRPr>
            </a:lvl9pPr>
          </a:lstStyle>
          <a:p>
            <a:pPr algn="r"/>
            <a:endParaRPr lang="en-US" dirty="0" smtClean="0">
              <a:solidFill>
                <a:srgbClr val="000000"/>
              </a:solidFill>
            </a:endParaRPr>
          </a:p>
        </p:txBody>
      </p:sp>
    </p:spTree>
    <p:extLst>
      <p:ext uri="{BB962C8B-B14F-4D97-AF65-F5344CB8AC3E}">
        <p14:creationId xmlns:p14="http://schemas.microsoft.com/office/powerpoint/2010/main" val="255245955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46335" y="1447974"/>
            <a:ext cx="3830044" cy="4986124"/>
          </a:xfrm>
        </p:spPr>
        <p:txBody>
          <a:bodyPr>
            <a:normAutofit fontScale="55000" lnSpcReduction="20000"/>
          </a:bodyPr>
          <a:lstStyle/>
          <a:p>
            <a:r>
              <a:rPr lang="en-US" sz="3600" b="1" dirty="0" smtClean="0"/>
              <a:t>WidePoint Corporation </a:t>
            </a:r>
          </a:p>
          <a:p>
            <a:pPr marL="457200" lvl="1" indent="0">
              <a:buNone/>
            </a:pPr>
            <a:r>
              <a:rPr lang="en-US" sz="2600" dirty="0" smtClean="0"/>
              <a:t>Public Company</a:t>
            </a:r>
          </a:p>
          <a:p>
            <a:pPr lvl="2"/>
            <a:r>
              <a:rPr lang="en-US" sz="2200" dirty="0" smtClean="0"/>
              <a:t> NYSE: WYY</a:t>
            </a:r>
          </a:p>
          <a:p>
            <a:pPr lvl="2"/>
            <a:r>
              <a:rPr lang="en-US" sz="2600" dirty="0" smtClean="0"/>
              <a:t>Founded 1998</a:t>
            </a:r>
          </a:p>
          <a:p>
            <a:pPr marL="457200" lvl="1" indent="0">
              <a:buNone/>
            </a:pPr>
            <a:r>
              <a:rPr lang="en-US" sz="2600" dirty="0" smtClean="0"/>
              <a:t>Employees 200+</a:t>
            </a:r>
          </a:p>
          <a:p>
            <a:pPr marL="457200" lvl="1" indent="0">
              <a:buNone/>
            </a:pPr>
            <a:r>
              <a:rPr lang="en-US" sz="2600" dirty="0" smtClean="0"/>
              <a:t>HQ: McLean, VA</a:t>
            </a:r>
            <a:endParaRPr lang="en-US" sz="2300" dirty="0" smtClean="0"/>
          </a:p>
          <a:p>
            <a:pPr lvl="1">
              <a:buNone/>
            </a:pPr>
            <a:endParaRPr lang="en-US" sz="2300" dirty="0" smtClean="0"/>
          </a:p>
          <a:p>
            <a:r>
              <a:rPr lang="en-US" sz="3600" b="1" dirty="0" smtClean="0"/>
              <a:t>Notable Press Releases</a:t>
            </a:r>
          </a:p>
          <a:p>
            <a:pPr marL="457200" lvl="1" indent="0">
              <a:buNone/>
            </a:pPr>
            <a:r>
              <a:rPr lang="en-US" sz="2600" i="1" dirty="0" smtClean="0">
                <a:solidFill>
                  <a:schemeClr val="tx2"/>
                </a:solidFill>
              </a:rPr>
              <a:t>WidePoint Completes $12.Million Public Offering</a:t>
            </a:r>
          </a:p>
          <a:p>
            <a:pPr marL="457200" lvl="1" indent="0">
              <a:buNone/>
            </a:pPr>
            <a:r>
              <a:rPr lang="en-US" sz="2600" i="1" dirty="0" smtClean="0">
                <a:solidFill>
                  <a:schemeClr val="tx2"/>
                </a:solidFill>
              </a:rPr>
              <a:t>WidePoint Launches “Certificate on Chip/Device” for Mobile Device Security</a:t>
            </a:r>
          </a:p>
          <a:p>
            <a:pPr marL="457200" lvl="1" indent="0">
              <a:buNone/>
            </a:pPr>
            <a:r>
              <a:rPr lang="en-US" sz="2600" i="1" dirty="0" smtClean="0">
                <a:solidFill>
                  <a:schemeClr val="tx2"/>
                </a:solidFill>
              </a:rPr>
              <a:t>WidePoint Awarded $600 Million Blanket Purchase Agreement by Department of Homeland Security</a:t>
            </a:r>
          </a:p>
          <a:p>
            <a:pPr marL="457200" lvl="1" indent="0">
              <a:buNone/>
            </a:pPr>
            <a:r>
              <a:rPr lang="en-US" sz="2600" i="1" dirty="0" smtClean="0">
                <a:solidFill>
                  <a:schemeClr val="tx2"/>
                </a:solidFill>
              </a:rPr>
              <a:t>WidePoint Enters Into Global Master Services Agreement with Compass Group</a:t>
            </a:r>
          </a:p>
          <a:p>
            <a:pPr marL="457200" lvl="1" indent="0">
              <a:buNone/>
            </a:pPr>
            <a:r>
              <a:rPr lang="en-US" sz="2600" i="1" dirty="0" smtClean="0">
                <a:solidFill>
                  <a:schemeClr val="tx2"/>
                </a:solidFill>
              </a:rPr>
              <a:t>WidePoint Awarded MMS contract for Center for Disease Control &amp; Prevention(CDC) and  Federal Communication Commission(FCC)</a:t>
            </a:r>
          </a:p>
          <a:p>
            <a:pPr lvl="1"/>
            <a:endParaRPr lang="en-US" sz="2000" dirty="0" smtClean="0">
              <a:solidFill>
                <a:schemeClr val="tx2"/>
              </a:solidFill>
            </a:endParaRPr>
          </a:p>
          <a:p>
            <a:pPr lvl="2"/>
            <a:endParaRPr lang="en-US" sz="1800" dirty="0" smtClean="0"/>
          </a:p>
          <a:p>
            <a:pPr lvl="2"/>
            <a:endParaRPr lang="en-US" sz="1800" dirty="0" smtClean="0"/>
          </a:p>
          <a:p>
            <a:endParaRPr lang="en-US" sz="2400" dirty="0" smtClean="0"/>
          </a:p>
          <a:p>
            <a:endParaRPr lang="en-US" sz="2400" dirty="0"/>
          </a:p>
        </p:txBody>
      </p:sp>
      <p:sp>
        <p:nvSpPr>
          <p:cNvPr id="11" name="Content Placeholder 10"/>
          <p:cNvSpPr>
            <a:spLocks noGrp="1"/>
          </p:cNvSpPr>
          <p:nvPr>
            <p:ph sz="half" idx="2"/>
          </p:nvPr>
        </p:nvSpPr>
        <p:spPr>
          <a:xfrm>
            <a:off x="4490660" y="1447974"/>
            <a:ext cx="4196140" cy="4986124"/>
          </a:xfrm>
        </p:spPr>
        <p:txBody>
          <a:bodyPr>
            <a:normAutofit fontScale="92500" lnSpcReduction="10000"/>
          </a:bodyPr>
          <a:lstStyle/>
          <a:p>
            <a:r>
              <a:rPr lang="en-US" sz="2200" b="1" dirty="0" smtClean="0"/>
              <a:t>WidePoint Solutions</a:t>
            </a:r>
          </a:p>
          <a:p>
            <a:pPr marL="457200" lvl="1" indent="0">
              <a:buNone/>
            </a:pPr>
            <a:r>
              <a:rPr lang="en-US" sz="1500" dirty="0" smtClean="0"/>
              <a:t>MMS(Managed Mobility Services)</a:t>
            </a:r>
          </a:p>
          <a:p>
            <a:pPr lvl="2"/>
            <a:r>
              <a:rPr lang="en-US" sz="1500" dirty="0" smtClean="0"/>
              <a:t>Cyber Security </a:t>
            </a:r>
          </a:p>
          <a:p>
            <a:pPr lvl="3"/>
            <a:r>
              <a:rPr lang="en-US" sz="1500" dirty="0" smtClean="0"/>
              <a:t>Federated E-Authentication</a:t>
            </a:r>
          </a:p>
          <a:p>
            <a:pPr lvl="3"/>
            <a:r>
              <a:rPr lang="en-US" sz="1500" dirty="0" smtClean="0"/>
              <a:t>Identity Management</a:t>
            </a:r>
          </a:p>
          <a:p>
            <a:pPr lvl="3"/>
            <a:r>
              <a:rPr lang="en-US" sz="1500" dirty="0" err="1" smtClean="0"/>
              <a:t>PIVital</a:t>
            </a:r>
            <a:r>
              <a:rPr lang="en-US" sz="1500" dirty="0" smtClean="0"/>
              <a:t> ID</a:t>
            </a:r>
          </a:p>
          <a:p>
            <a:pPr lvl="2"/>
            <a:r>
              <a:rPr lang="en-US" sz="1500" dirty="0" smtClean="0"/>
              <a:t>TLM (</a:t>
            </a:r>
            <a:r>
              <a:rPr lang="en-US" sz="1500" dirty="0" smtClean="0"/>
              <a:t>Telecom Lifecycle Management)</a:t>
            </a:r>
          </a:p>
          <a:p>
            <a:pPr lvl="3"/>
            <a:r>
              <a:rPr lang="en-US" sz="1500" dirty="0" smtClean="0"/>
              <a:t>Telecom Expense Management (Wireless/Wireline)</a:t>
            </a:r>
          </a:p>
          <a:p>
            <a:pPr lvl="3"/>
            <a:r>
              <a:rPr lang="en-US" sz="1500" dirty="0" smtClean="0"/>
              <a:t>Procurement Portal</a:t>
            </a:r>
          </a:p>
          <a:p>
            <a:pPr lvl="3"/>
            <a:r>
              <a:rPr lang="en-US" sz="1500" dirty="0" smtClean="0"/>
              <a:t>24/7/365 Help Desk</a:t>
            </a:r>
            <a:endParaRPr lang="en-US" sz="1600" dirty="0" smtClean="0"/>
          </a:p>
          <a:p>
            <a:r>
              <a:rPr lang="en-US" sz="2200" b="1" dirty="0" smtClean="0"/>
              <a:t>Key Markets </a:t>
            </a:r>
          </a:p>
          <a:p>
            <a:pPr marL="457200" lvl="1" indent="0">
              <a:buNone/>
            </a:pPr>
            <a:r>
              <a:rPr lang="en-US" sz="1500" dirty="0" smtClean="0"/>
              <a:t>Government (Federal, State, Local)</a:t>
            </a:r>
          </a:p>
          <a:p>
            <a:pPr lvl="2"/>
            <a:r>
              <a:rPr lang="en-US" sz="1500" dirty="0" err="1" smtClean="0"/>
              <a:t>DoD</a:t>
            </a:r>
            <a:endParaRPr lang="en-US" sz="1500" dirty="0" smtClean="0"/>
          </a:p>
          <a:p>
            <a:pPr lvl="2"/>
            <a:r>
              <a:rPr lang="en-US" sz="1500" dirty="0" smtClean="0"/>
              <a:t>Civilian including GSA</a:t>
            </a:r>
            <a:r>
              <a:rPr lang="en-US" sz="1500" dirty="0" smtClean="0"/>
              <a:t>, </a:t>
            </a:r>
            <a:r>
              <a:rPr lang="en-US" sz="1500" dirty="0" smtClean="0"/>
              <a:t>DHS</a:t>
            </a:r>
            <a:r>
              <a:rPr lang="en-US" sz="1500" dirty="0" smtClean="0"/>
              <a:t>,CDC, FCC, </a:t>
            </a:r>
            <a:r>
              <a:rPr lang="en-US" sz="1500" dirty="0" smtClean="0"/>
              <a:t>ATF</a:t>
            </a:r>
            <a:endParaRPr lang="en-US" sz="1500" dirty="0" smtClean="0"/>
          </a:p>
          <a:p>
            <a:pPr marL="457200" lvl="1" indent="0">
              <a:buNone/>
            </a:pPr>
            <a:r>
              <a:rPr lang="en-US" sz="1500" dirty="0" smtClean="0"/>
              <a:t>Enterprise</a:t>
            </a:r>
            <a:endParaRPr lang="en-US" sz="1500" dirty="0" smtClean="0"/>
          </a:p>
          <a:p>
            <a:pPr lvl="2"/>
            <a:r>
              <a:rPr lang="en-US" sz="1500" dirty="0" smtClean="0"/>
              <a:t>HealthCare, Education, Manufacturing, Retail, Financial, Defense Contractors, </a:t>
            </a:r>
            <a:r>
              <a:rPr lang="en-US" sz="1500" dirty="0" smtClean="0"/>
              <a:t>Aerospace</a:t>
            </a:r>
            <a:endParaRPr lang="en-US" sz="1500" dirty="0" smtClean="0"/>
          </a:p>
          <a:p>
            <a:pPr lvl="2"/>
            <a:endParaRPr lang="en-US" sz="1600" dirty="0" smtClean="0"/>
          </a:p>
          <a:p>
            <a:pPr lvl="2"/>
            <a:endParaRPr lang="en-US" sz="1600" dirty="0" smtClean="0"/>
          </a:p>
          <a:p>
            <a:endParaRPr lang="en-US" sz="2000" b="1" dirty="0" smtClean="0"/>
          </a:p>
          <a:p>
            <a:endParaRPr lang="en-US" sz="2000" b="1" dirty="0"/>
          </a:p>
        </p:txBody>
      </p:sp>
      <p:sp>
        <p:nvSpPr>
          <p:cNvPr id="7" name="Slide Number Placeholder 6"/>
          <p:cNvSpPr>
            <a:spLocks noGrp="1"/>
          </p:cNvSpPr>
          <p:nvPr>
            <p:ph type="sldNum" sz="quarter" idx="12"/>
          </p:nvPr>
        </p:nvSpPr>
        <p:spPr/>
        <p:txBody>
          <a:bodyPr/>
          <a:lstStyle/>
          <a:p>
            <a:fld id="{6AACED50-60B9-4F48-95BB-5FAF8C87F041}" type="slidenum">
              <a:rPr lang="en-US" smtClean="0"/>
              <a:pPr/>
              <a:t>5</a:t>
            </a:fld>
            <a:endParaRPr lang="en-US"/>
          </a:p>
        </p:txBody>
      </p:sp>
      <p:sp>
        <p:nvSpPr>
          <p:cNvPr id="2" name="Title 1"/>
          <p:cNvSpPr>
            <a:spLocks noGrp="1"/>
          </p:cNvSpPr>
          <p:nvPr>
            <p:ph type="title"/>
          </p:nvPr>
        </p:nvSpPr>
        <p:spPr>
          <a:xfrm>
            <a:off x="446335" y="116732"/>
            <a:ext cx="6902447" cy="576064"/>
          </a:xfrm>
        </p:spPr>
        <p:txBody>
          <a:bodyPr>
            <a:normAutofit/>
          </a:bodyPr>
          <a:lstStyle/>
          <a:p>
            <a:r>
              <a:rPr lang="en-US" dirty="0" smtClean="0"/>
              <a:t>WidePoint Corporate Overview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AACED50-60B9-4F48-95BB-5FAF8C87F041}" type="slidenum">
              <a:rPr lang="en-US" smtClean="0"/>
              <a:pPr/>
              <a:t>6</a:t>
            </a:fld>
            <a:endParaRPr lang="en-US"/>
          </a:p>
        </p:txBody>
      </p:sp>
      <p:sp>
        <p:nvSpPr>
          <p:cNvPr id="5" name="Title 4"/>
          <p:cNvSpPr>
            <a:spLocks noGrp="1"/>
          </p:cNvSpPr>
          <p:nvPr>
            <p:ph type="title"/>
          </p:nvPr>
        </p:nvSpPr>
        <p:spPr/>
        <p:txBody>
          <a:bodyPr/>
          <a:lstStyle/>
          <a:p>
            <a:r>
              <a:rPr lang="en-US" dirty="0" smtClean="0"/>
              <a:t>WidePoint Customers</a:t>
            </a:r>
            <a:endParaRPr lang="en-US" dirty="0"/>
          </a:p>
        </p:txBody>
      </p:sp>
      <p:pic>
        <p:nvPicPr>
          <p:cNvPr id="6" name="Picture 35"/>
          <p:cNvPicPr>
            <a:picLocks noChangeAspect="1" noChangeArrowheads="1"/>
          </p:cNvPicPr>
          <p:nvPr/>
        </p:nvPicPr>
        <p:blipFill>
          <a:blip r:embed="rId2"/>
          <a:srcRect b="39116"/>
          <a:stretch>
            <a:fillRect/>
          </a:stretch>
        </p:blipFill>
        <p:spPr bwMode="auto">
          <a:xfrm>
            <a:off x="5392740" y="1550516"/>
            <a:ext cx="1586375" cy="605144"/>
          </a:xfrm>
          <a:prstGeom prst="rect">
            <a:avLst/>
          </a:prstGeom>
          <a:noFill/>
          <a:ln w="9525">
            <a:noFill/>
            <a:miter lim="800000"/>
            <a:headEnd/>
            <a:tailEnd/>
          </a:ln>
        </p:spPr>
      </p:pic>
      <p:pic>
        <p:nvPicPr>
          <p:cNvPr id="7" name="Picture 6" descr="images-9.jpeg"/>
          <p:cNvPicPr>
            <a:picLocks noChangeAspect="1"/>
          </p:cNvPicPr>
          <p:nvPr/>
        </p:nvPicPr>
        <p:blipFill>
          <a:blip r:embed="rId3"/>
          <a:stretch>
            <a:fillRect/>
          </a:stretch>
        </p:blipFill>
        <p:spPr>
          <a:xfrm>
            <a:off x="758168" y="2352927"/>
            <a:ext cx="1309321" cy="609487"/>
          </a:xfrm>
          <a:prstGeom prst="rect">
            <a:avLst/>
          </a:prstGeom>
        </p:spPr>
      </p:pic>
      <p:pic>
        <p:nvPicPr>
          <p:cNvPr id="8" name="Picture 7" descr="images-10.jpeg"/>
          <p:cNvPicPr>
            <a:picLocks noChangeAspect="1"/>
          </p:cNvPicPr>
          <p:nvPr/>
        </p:nvPicPr>
        <p:blipFill>
          <a:blip r:embed="rId4"/>
          <a:stretch>
            <a:fillRect/>
          </a:stretch>
        </p:blipFill>
        <p:spPr>
          <a:xfrm>
            <a:off x="2101588" y="4067837"/>
            <a:ext cx="1317679" cy="592794"/>
          </a:xfrm>
          <a:prstGeom prst="rect">
            <a:avLst/>
          </a:prstGeom>
        </p:spPr>
      </p:pic>
      <p:pic>
        <p:nvPicPr>
          <p:cNvPr id="9" name="Picture 8" descr="Unknown-10.jpeg"/>
          <p:cNvPicPr>
            <a:picLocks noChangeAspect="1"/>
          </p:cNvPicPr>
          <p:nvPr/>
        </p:nvPicPr>
        <p:blipFill>
          <a:blip r:embed="rId5"/>
          <a:stretch>
            <a:fillRect/>
          </a:stretch>
        </p:blipFill>
        <p:spPr>
          <a:xfrm>
            <a:off x="2272725" y="1611972"/>
            <a:ext cx="1414669" cy="543688"/>
          </a:xfrm>
          <a:prstGeom prst="rect">
            <a:avLst/>
          </a:prstGeom>
        </p:spPr>
      </p:pic>
      <p:pic>
        <p:nvPicPr>
          <p:cNvPr id="10" name="Picture 5"/>
          <p:cNvPicPr>
            <a:picLocks noChangeAspect="1" noChangeArrowheads="1"/>
          </p:cNvPicPr>
          <p:nvPr/>
        </p:nvPicPr>
        <p:blipFill>
          <a:blip r:embed="rId6"/>
          <a:srcRect/>
          <a:stretch>
            <a:fillRect/>
          </a:stretch>
        </p:blipFill>
        <p:spPr bwMode="auto">
          <a:xfrm>
            <a:off x="3756910" y="4067838"/>
            <a:ext cx="1758476" cy="639290"/>
          </a:xfrm>
          <a:prstGeom prst="rect">
            <a:avLst/>
          </a:prstGeom>
          <a:noFill/>
          <a:ln w="9525">
            <a:noFill/>
            <a:miter lim="800000"/>
            <a:headEnd/>
            <a:tailEnd/>
          </a:ln>
        </p:spPr>
      </p:pic>
      <p:pic>
        <p:nvPicPr>
          <p:cNvPr id="11" name="Picture 23"/>
          <p:cNvPicPr>
            <a:picLocks noChangeAspect="1" noChangeArrowheads="1"/>
          </p:cNvPicPr>
          <p:nvPr/>
        </p:nvPicPr>
        <p:blipFill>
          <a:blip r:embed="rId7"/>
          <a:srcRect/>
          <a:stretch>
            <a:fillRect/>
          </a:stretch>
        </p:blipFill>
        <p:spPr bwMode="auto">
          <a:xfrm>
            <a:off x="2230956" y="2352927"/>
            <a:ext cx="1328384" cy="609487"/>
          </a:xfrm>
          <a:prstGeom prst="rect">
            <a:avLst/>
          </a:prstGeom>
          <a:noFill/>
          <a:ln w="9525">
            <a:noFill/>
            <a:miter lim="800000"/>
            <a:headEnd/>
            <a:tailEnd/>
          </a:ln>
        </p:spPr>
      </p:pic>
      <p:pic>
        <p:nvPicPr>
          <p:cNvPr id="12" name="Picture 40"/>
          <p:cNvPicPr>
            <a:picLocks noChangeAspect="1" noChangeArrowheads="1"/>
          </p:cNvPicPr>
          <p:nvPr/>
        </p:nvPicPr>
        <p:blipFill>
          <a:blip r:embed="rId8"/>
          <a:srcRect/>
          <a:stretch>
            <a:fillRect/>
          </a:stretch>
        </p:blipFill>
        <p:spPr bwMode="auto">
          <a:xfrm>
            <a:off x="3795943" y="2352927"/>
            <a:ext cx="1462920" cy="609487"/>
          </a:xfrm>
          <a:prstGeom prst="rect">
            <a:avLst/>
          </a:prstGeom>
          <a:noFill/>
          <a:ln w="9525">
            <a:noFill/>
            <a:miter lim="800000"/>
            <a:headEnd/>
            <a:tailEnd/>
          </a:ln>
        </p:spPr>
      </p:pic>
      <p:pic>
        <p:nvPicPr>
          <p:cNvPr id="13" name="Picture 12" descr="Unknown-4.jpeg"/>
          <p:cNvPicPr>
            <a:picLocks noChangeAspect="1"/>
          </p:cNvPicPr>
          <p:nvPr/>
        </p:nvPicPr>
        <p:blipFill>
          <a:blip r:embed="rId9"/>
          <a:stretch>
            <a:fillRect/>
          </a:stretch>
        </p:blipFill>
        <p:spPr>
          <a:xfrm>
            <a:off x="2197344" y="5466312"/>
            <a:ext cx="1523183" cy="736070"/>
          </a:xfrm>
          <a:prstGeom prst="rect">
            <a:avLst/>
          </a:prstGeom>
        </p:spPr>
      </p:pic>
      <p:pic>
        <p:nvPicPr>
          <p:cNvPr id="14" name="Picture 13" descr="Unknown-5.jpeg"/>
          <p:cNvPicPr>
            <a:picLocks noChangeAspect="1"/>
          </p:cNvPicPr>
          <p:nvPr/>
        </p:nvPicPr>
        <p:blipFill>
          <a:blip r:embed="rId10"/>
          <a:stretch>
            <a:fillRect/>
          </a:stretch>
        </p:blipFill>
        <p:spPr>
          <a:xfrm>
            <a:off x="784966" y="5507622"/>
            <a:ext cx="1177086" cy="842115"/>
          </a:xfrm>
          <a:prstGeom prst="rect">
            <a:avLst/>
          </a:prstGeom>
        </p:spPr>
      </p:pic>
      <p:pic>
        <p:nvPicPr>
          <p:cNvPr id="15" name="Picture 14" descr="images-2.jpeg"/>
          <p:cNvPicPr>
            <a:picLocks noChangeAspect="1"/>
          </p:cNvPicPr>
          <p:nvPr/>
        </p:nvPicPr>
        <p:blipFill>
          <a:blip r:embed="rId11"/>
          <a:stretch>
            <a:fillRect/>
          </a:stretch>
        </p:blipFill>
        <p:spPr>
          <a:xfrm>
            <a:off x="3948460" y="5505552"/>
            <a:ext cx="1566926" cy="696830"/>
          </a:xfrm>
          <a:prstGeom prst="rect">
            <a:avLst/>
          </a:prstGeom>
        </p:spPr>
      </p:pic>
      <p:pic>
        <p:nvPicPr>
          <p:cNvPr id="16" name="Picture 15" descr="Unknown-6.jpeg"/>
          <p:cNvPicPr>
            <a:picLocks noChangeAspect="1"/>
          </p:cNvPicPr>
          <p:nvPr/>
        </p:nvPicPr>
        <p:blipFill>
          <a:blip r:embed="rId12"/>
          <a:stretch>
            <a:fillRect/>
          </a:stretch>
        </p:blipFill>
        <p:spPr>
          <a:xfrm>
            <a:off x="798348" y="3897274"/>
            <a:ext cx="789932" cy="809854"/>
          </a:xfrm>
          <a:prstGeom prst="rect">
            <a:avLst/>
          </a:prstGeom>
        </p:spPr>
      </p:pic>
      <p:pic>
        <p:nvPicPr>
          <p:cNvPr id="17" name="Picture 16" descr="images-5.jpeg"/>
          <p:cNvPicPr>
            <a:picLocks noChangeAspect="1"/>
          </p:cNvPicPr>
          <p:nvPr/>
        </p:nvPicPr>
        <p:blipFill>
          <a:blip r:embed="rId13"/>
          <a:stretch>
            <a:fillRect/>
          </a:stretch>
        </p:blipFill>
        <p:spPr>
          <a:xfrm>
            <a:off x="3868205" y="1611972"/>
            <a:ext cx="1282685" cy="543688"/>
          </a:xfrm>
          <a:prstGeom prst="rect">
            <a:avLst/>
          </a:prstGeom>
        </p:spPr>
      </p:pic>
      <p:pic>
        <p:nvPicPr>
          <p:cNvPr id="18" name="Picture 17" descr="Unknown-8.jpeg"/>
          <p:cNvPicPr>
            <a:picLocks noChangeAspect="1"/>
          </p:cNvPicPr>
          <p:nvPr/>
        </p:nvPicPr>
        <p:blipFill>
          <a:blip r:embed="rId14"/>
          <a:stretch>
            <a:fillRect/>
          </a:stretch>
        </p:blipFill>
        <p:spPr>
          <a:xfrm>
            <a:off x="798348" y="1611972"/>
            <a:ext cx="1299980" cy="543688"/>
          </a:xfrm>
          <a:prstGeom prst="rect">
            <a:avLst/>
          </a:prstGeom>
        </p:spPr>
      </p:pic>
      <p:pic>
        <p:nvPicPr>
          <p:cNvPr id="19" name="Picture 18" descr="images-7.jpeg"/>
          <p:cNvPicPr>
            <a:picLocks noChangeAspect="1"/>
          </p:cNvPicPr>
          <p:nvPr/>
        </p:nvPicPr>
        <p:blipFill>
          <a:blip r:embed="rId15"/>
          <a:stretch>
            <a:fillRect/>
          </a:stretch>
        </p:blipFill>
        <p:spPr>
          <a:xfrm>
            <a:off x="5877269" y="4067837"/>
            <a:ext cx="1599134" cy="626913"/>
          </a:xfrm>
          <a:prstGeom prst="rect">
            <a:avLst/>
          </a:prstGeom>
        </p:spPr>
      </p:pic>
      <p:pic>
        <p:nvPicPr>
          <p:cNvPr id="20" name="Picture 19" descr="Unknown-13.jpeg"/>
          <p:cNvPicPr>
            <a:picLocks noChangeAspect="1"/>
          </p:cNvPicPr>
          <p:nvPr/>
        </p:nvPicPr>
        <p:blipFill>
          <a:blip r:embed="rId16"/>
          <a:stretch>
            <a:fillRect/>
          </a:stretch>
        </p:blipFill>
        <p:spPr>
          <a:xfrm>
            <a:off x="7681257" y="4080215"/>
            <a:ext cx="1257235" cy="626913"/>
          </a:xfrm>
          <a:prstGeom prst="rect">
            <a:avLst/>
          </a:prstGeom>
        </p:spPr>
      </p:pic>
      <p:sp>
        <p:nvSpPr>
          <p:cNvPr id="21" name="Rectangle 20"/>
          <p:cNvSpPr/>
          <p:nvPr/>
        </p:nvSpPr>
        <p:spPr>
          <a:xfrm>
            <a:off x="321778" y="1118692"/>
            <a:ext cx="10767399" cy="5109091"/>
          </a:xfrm>
          <a:prstGeom prst="rect">
            <a:avLst/>
          </a:prstGeom>
        </p:spPr>
        <p:txBody>
          <a:bodyPr wrap="square">
            <a:spAutoFit/>
          </a:bodyPr>
          <a:lstStyle/>
          <a:p>
            <a:pPr>
              <a:spcAft>
                <a:spcPts val="2784"/>
              </a:spcAft>
              <a:buClr>
                <a:schemeClr val="accent5"/>
              </a:buClr>
              <a:buSzPct val="170000"/>
              <a:buFont typeface="Wingdings" pitchFamily="2" charset="2"/>
              <a:buChar char="ü"/>
            </a:pPr>
            <a:r>
              <a:rPr lang="en-US" sz="2600" b="1" dirty="0" smtClean="0"/>
              <a:t>34 of Fortune 100 Companies</a:t>
            </a:r>
          </a:p>
          <a:p>
            <a:pPr>
              <a:spcAft>
                <a:spcPts val="2784"/>
              </a:spcAft>
              <a:buClr>
                <a:schemeClr val="accent5"/>
              </a:buClr>
              <a:buSzPct val="170000"/>
            </a:pPr>
            <a:endParaRPr lang="en-US" sz="2600" b="1" dirty="0" smtClean="0"/>
          </a:p>
          <a:p>
            <a:pPr>
              <a:spcAft>
                <a:spcPts val="2784"/>
              </a:spcAft>
              <a:buClr>
                <a:schemeClr val="accent5"/>
              </a:buClr>
              <a:buSzPct val="170000"/>
              <a:buFont typeface="Wingdings" pitchFamily="2" charset="2"/>
              <a:buChar char="ü"/>
            </a:pPr>
            <a:endParaRPr lang="en-US" sz="2600" b="1" dirty="0" smtClean="0"/>
          </a:p>
          <a:p>
            <a:pPr>
              <a:spcAft>
                <a:spcPts val="2784"/>
              </a:spcAft>
              <a:buClr>
                <a:schemeClr val="accent5"/>
              </a:buClr>
              <a:buSzPct val="170000"/>
              <a:buFont typeface="Wingdings" pitchFamily="2" charset="2"/>
              <a:buChar char="ü"/>
            </a:pPr>
            <a:r>
              <a:rPr lang="en-US" sz="2600" b="1" dirty="0" smtClean="0"/>
              <a:t>22 of Top 25 Federal Contractors</a:t>
            </a:r>
          </a:p>
          <a:p>
            <a:pPr>
              <a:spcAft>
                <a:spcPts val="2784"/>
              </a:spcAft>
              <a:buClr>
                <a:schemeClr val="accent5"/>
              </a:buClr>
              <a:buSzPct val="170000"/>
              <a:buFont typeface="Wingdings" pitchFamily="2" charset="2"/>
              <a:buChar char="ü"/>
            </a:pPr>
            <a:endParaRPr lang="en-US" sz="2600" b="1" dirty="0" smtClean="0"/>
          </a:p>
          <a:p>
            <a:pPr>
              <a:spcAft>
                <a:spcPts val="2784"/>
              </a:spcAft>
              <a:buClr>
                <a:schemeClr val="accent5"/>
              </a:buClr>
              <a:buSzPct val="170000"/>
              <a:buFont typeface="Wingdings" pitchFamily="2" charset="2"/>
              <a:buChar char="ü"/>
            </a:pPr>
            <a:r>
              <a:rPr lang="en-US" sz="2600" b="1" dirty="0" smtClean="0"/>
              <a:t>200+ Colleges &amp; Universities</a:t>
            </a:r>
          </a:p>
          <a:p>
            <a:pPr>
              <a:spcAft>
                <a:spcPts val="2784"/>
              </a:spcAft>
              <a:buClr>
                <a:schemeClr val="accent5"/>
              </a:buClr>
              <a:buSzPct val="170000"/>
              <a:buFont typeface="Wingdings" pitchFamily="2" charset="2"/>
              <a:buChar char="ü"/>
            </a:pPr>
            <a:endParaRPr lang="en-US" b="1" dirty="0" smtClean="0"/>
          </a:p>
        </p:txBody>
      </p:sp>
      <p:pic>
        <p:nvPicPr>
          <p:cNvPr id="22" name="Picture 21" descr="Unknown-3.jpeg"/>
          <p:cNvPicPr>
            <a:picLocks noChangeAspect="1"/>
          </p:cNvPicPr>
          <p:nvPr/>
        </p:nvPicPr>
        <p:blipFill>
          <a:blip r:embed="rId17"/>
          <a:stretch>
            <a:fillRect/>
          </a:stretch>
        </p:blipFill>
        <p:spPr>
          <a:xfrm>
            <a:off x="5859341" y="5505552"/>
            <a:ext cx="2239548" cy="799064"/>
          </a:xfrm>
          <a:prstGeom prst="rect">
            <a:avLst/>
          </a:prstGeom>
        </p:spPr>
      </p:pic>
      <p:pic>
        <p:nvPicPr>
          <p:cNvPr id="23" name="Picture 22" descr="images-17.jpeg"/>
          <p:cNvPicPr>
            <a:picLocks noChangeAspect="1"/>
          </p:cNvPicPr>
          <p:nvPr/>
        </p:nvPicPr>
        <p:blipFill>
          <a:blip r:embed="rId18"/>
          <a:stretch>
            <a:fillRect/>
          </a:stretch>
        </p:blipFill>
        <p:spPr>
          <a:xfrm>
            <a:off x="5441709" y="2352927"/>
            <a:ext cx="1348761" cy="609487"/>
          </a:xfrm>
          <a:prstGeom prst="rect">
            <a:avLst/>
          </a:prstGeom>
        </p:spPr>
      </p:pic>
      <p:pic>
        <p:nvPicPr>
          <p:cNvPr id="24" name="Picture 23" descr="images-8.jpeg"/>
          <p:cNvPicPr>
            <a:picLocks noChangeAspect="1"/>
          </p:cNvPicPr>
          <p:nvPr/>
        </p:nvPicPr>
        <p:blipFill>
          <a:blip r:embed="rId19"/>
          <a:stretch>
            <a:fillRect/>
          </a:stretch>
        </p:blipFill>
        <p:spPr>
          <a:xfrm>
            <a:off x="7131560" y="1611972"/>
            <a:ext cx="1555240" cy="597178"/>
          </a:xfrm>
          <a:prstGeom prst="rect">
            <a:avLst/>
          </a:prstGeom>
        </p:spPr>
      </p:pic>
      <p:pic>
        <p:nvPicPr>
          <p:cNvPr id="25" name="Picture 24" descr="images-18.jpeg"/>
          <p:cNvPicPr>
            <a:picLocks noChangeAspect="1"/>
          </p:cNvPicPr>
          <p:nvPr/>
        </p:nvPicPr>
        <p:blipFill>
          <a:blip r:embed="rId20"/>
          <a:srcRect l="8340" t="33402" r="11120" b="51959"/>
          <a:stretch>
            <a:fillRect/>
          </a:stretch>
        </p:blipFill>
        <p:spPr>
          <a:xfrm>
            <a:off x="7131560" y="2352926"/>
            <a:ext cx="1555240" cy="609487"/>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9"/>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500"/>
                                  </p:stCondLst>
                                  <p:childTnLst>
                                    <p:set>
                                      <p:cBhvr>
                                        <p:cTn id="15" dur="1" fill="hold">
                                          <p:stCondLst>
                                            <p:cond delay="0"/>
                                          </p:stCondLst>
                                        </p:cTn>
                                        <p:tgtEl>
                                          <p:spTgt spid="8"/>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nodeType="afterEffect">
                                  <p:stCondLst>
                                    <p:cond delay="500"/>
                                  </p:stCondLst>
                                  <p:childTnLst>
                                    <p:set>
                                      <p:cBhvr>
                                        <p:cTn id="18" dur="1" fill="hold">
                                          <p:stCondLst>
                                            <p:cond delay="0"/>
                                          </p:stCondLst>
                                        </p:cTn>
                                        <p:tgtEl>
                                          <p:spTgt spid="11"/>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nodeType="afterEffect">
                                  <p:stCondLst>
                                    <p:cond delay="500"/>
                                  </p:stCondLst>
                                  <p:childTnLst>
                                    <p:set>
                                      <p:cBhvr>
                                        <p:cTn id="21" dur="1" fill="hold">
                                          <p:stCondLst>
                                            <p:cond delay="0"/>
                                          </p:stCondLst>
                                        </p:cTn>
                                        <p:tgtEl>
                                          <p:spTgt spid="13"/>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nodeType="afterEffect">
                                  <p:stCondLst>
                                    <p:cond delay="500"/>
                                  </p:stCondLst>
                                  <p:childTnLst>
                                    <p:set>
                                      <p:cBhvr>
                                        <p:cTn id="24" dur="1" fill="hold">
                                          <p:stCondLst>
                                            <p:cond delay="0"/>
                                          </p:stCondLst>
                                        </p:cTn>
                                        <p:tgtEl>
                                          <p:spTgt spid="14"/>
                                        </p:tgtEl>
                                        <p:attrNameLst>
                                          <p:attrName>style.visibility</p:attrName>
                                        </p:attrNameLst>
                                      </p:cBhvr>
                                      <p:to>
                                        <p:strVal val="visible"/>
                                      </p:to>
                                    </p:set>
                                  </p:childTnLst>
                                </p:cTn>
                              </p:par>
                            </p:childTnLst>
                          </p:cTn>
                        </p:par>
                        <p:par>
                          <p:cTn id="25" fill="hold">
                            <p:stCondLst>
                              <p:cond delay="3500"/>
                            </p:stCondLst>
                            <p:childTnLst>
                              <p:par>
                                <p:cTn id="26" presetID="1" presetClass="entr" presetSubtype="0" fill="hold" nodeType="afterEffect">
                                  <p:stCondLst>
                                    <p:cond delay="500"/>
                                  </p:stCondLst>
                                  <p:childTnLst>
                                    <p:set>
                                      <p:cBhvr>
                                        <p:cTn id="27" dur="1" fill="hold">
                                          <p:stCondLst>
                                            <p:cond delay="0"/>
                                          </p:stCondLst>
                                        </p:cTn>
                                        <p:tgtEl>
                                          <p:spTgt spid="12"/>
                                        </p:tgtEl>
                                        <p:attrNameLst>
                                          <p:attrName>style.visibility</p:attrName>
                                        </p:attrNameLst>
                                      </p:cBhvr>
                                      <p:to>
                                        <p:strVal val="visible"/>
                                      </p:to>
                                    </p:set>
                                  </p:childTnLst>
                                </p:cTn>
                              </p:par>
                            </p:childTnLst>
                          </p:cTn>
                        </p:par>
                        <p:par>
                          <p:cTn id="28" fill="hold">
                            <p:stCondLst>
                              <p:cond delay="4000"/>
                            </p:stCondLst>
                            <p:childTnLst>
                              <p:par>
                                <p:cTn id="29" presetID="1" presetClass="entr" presetSubtype="0" fill="hold" nodeType="afterEffect">
                                  <p:stCondLst>
                                    <p:cond delay="500"/>
                                  </p:stCondLst>
                                  <p:childTnLst>
                                    <p:set>
                                      <p:cBhvr>
                                        <p:cTn id="30" dur="1" fill="hold">
                                          <p:stCondLst>
                                            <p:cond delay="0"/>
                                          </p:stCondLst>
                                        </p:cTn>
                                        <p:tgtEl>
                                          <p:spTgt spid="15"/>
                                        </p:tgtEl>
                                        <p:attrNameLst>
                                          <p:attrName>style.visibility</p:attrName>
                                        </p:attrNameLst>
                                      </p:cBhvr>
                                      <p:to>
                                        <p:strVal val="visible"/>
                                      </p:to>
                                    </p:set>
                                  </p:childTnLst>
                                </p:cTn>
                              </p:par>
                            </p:childTnLst>
                          </p:cTn>
                        </p:par>
                        <p:par>
                          <p:cTn id="31" fill="hold">
                            <p:stCondLst>
                              <p:cond delay="4500"/>
                            </p:stCondLst>
                            <p:childTnLst>
                              <p:par>
                                <p:cTn id="32" presetID="1" presetClass="entr" presetSubtype="0" fill="hold" nodeType="afterEffect">
                                  <p:stCondLst>
                                    <p:cond delay="500"/>
                                  </p:stCondLst>
                                  <p:childTnLst>
                                    <p:set>
                                      <p:cBhvr>
                                        <p:cTn id="33" dur="1" fill="hold">
                                          <p:stCondLst>
                                            <p:cond delay="0"/>
                                          </p:stCondLst>
                                        </p:cTn>
                                        <p:tgtEl>
                                          <p:spTgt spid="16"/>
                                        </p:tgtEl>
                                        <p:attrNameLst>
                                          <p:attrName>style.visibility</p:attrName>
                                        </p:attrNameLst>
                                      </p:cBhvr>
                                      <p:to>
                                        <p:strVal val="visible"/>
                                      </p:to>
                                    </p:set>
                                  </p:childTnLst>
                                </p:cTn>
                              </p:par>
                            </p:childTnLst>
                          </p:cTn>
                        </p:par>
                        <p:par>
                          <p:cTn id="34" fill="hold">
                            <p:stCondLst>
                              <p:cond delay="5000"/>
                            </p:stCondLst>
                            <p:childTnLst>
                              <p:par>
                                <p:cTn id="35" presetID="1" presetClass="entr" presetSubtype="0" fill="hold" nodeType="afterEffect">
                                  <p:stCondLst>
                                    <p:cond delay="500"/>
                                  </p:stCondLst>
                                  <p:childTnLst>
                                    <p:set>
                                      <p:cBhvr>
                                        <p:cTn id="36" dur="1" fill="hold">
                                          <p:stCondLst>
                                            <p:cond delay="0"/>
                                          </p:stCondLst>
                                        </p:cTn>
                                        <p:tgtEl>
                                          <p:spTgt spid="17"/>
                                        </p:tgtEl>
                                        <p:attrNameLst>
                                          <p:attrName>style.visibility</p:attrName>
                                        </p:attrNameLst>
                                      </p:cBhvr>
                                      <p:to>
                                        <p:strVal val="visible"/>
                                      </p:to>
                                    </p:set>
                                  </p:childTnLst>
                                </p:cTn>
                              </p:par>
                            </p:childTnLst>
                          </p:cTn>
                        </p:par>
                        <p:par>
                          <p:cTn id="37" fill="hold">
                            <p:stCondLst>
                              <p:cond delay="5500"/>
                            </p:stCondLst>
                            <p:childTnLst>
                              <p:par>
                                <p:cTn id="38" presetID="1" presetClass="entr" presetSubtype="0" fill="hold" nodeType="afterEffect">
                                  <p:stCondLst>
                                    <p:cond delay="500"/>
                                  </p:stCondLst>
                                  <p:childTnLst>
                                    <p:set>
                                      <p:cBhvr>
                                        <p:cTn id="39" dur="1" fill="hold">
                                          <p:stCondLst>
                                            <p:cond delay="0"/>
                                          </p:stCondLst>
                                        </p:cTn>
                                        <p:tgtEl>
                                          <p:spTgt spid="18"/>
                                        </p:tgtEl>
                                        <p:attrNameLst>
                                          <p:attrName>style.visibility</p:attrName>
                                        </p:attrNameLst>
                                      </p:cBhvr>
                                      <p:to>
                                        <p:strVal val="visible"/>
                                      </p:to>
                                    </p:set>
                                  </p:childTnLst>
                                </p:cTn>
                              </p:par>
                            </p:childTnLst>
                          </p:cTn>
                        </p:par>
                        <p:par>
                          <p:cTn id="40" fill="hold">
                            <p:stCondLst>
                              <p:cond delay="6000"/>
                            </p:stCondLst>
                            <p:childTnLst>
                              <p:par>
                                <p:cTn id="41" presetID="1" presetClass="entr" presetSubtype="0" fill="hold" nodeType="afterEffect">
                                  <p:stCondLst>
                                    <p:cond delay="500"/>
                                  </p:stCondLst>
                                  <p:childTnLst>
                                    <p:set>
                                      <p:cBhvr>
                                        <p:cTn id="42" dur="1" fill="hold">
                                          <p:stCondLst>
                                            <p:cond delay="0"/>
                                          </p:stCondLst>
                                        </p:cTn>
                                        <p:tgtEl>
                                          <p:spTgt spid="20"/>
                                        </p:tgtEl>
                                        <p:attrNameLst>
                                          <p:attrName>style.visibility</p:attrName>
                                        </p:attrNameLst>
                                      </p:cBhvr>
                                      <p:to>
                                        <p:strVal val="visible"/>
                                      </p:to>
                                    </p:set>
                                  </p:childTnLst>
                                </p:cTn>
                              </p:par>
                            </p:childTnLst>
                          </p:cTn>
                        </p:par>
                        <p:par>
                          <p:cTn id="43" fill="hold">
                            <p:stCondLst>
                              <p:cond delay="6500"/>
                            </p:stCondLst>
                            <p:childTnLst>
                              <p:par>
                                <p:cTn id="44" presetID="1" presetClass="entr" presetSubtype="0" fill="hold" nodeType="afterEffect">
                                  <p:stCondLst>
                                    <p:cond delay="500"/>
                                  </p:stCondLst>
                                  <p:childTnLst>
                                    <p:set>
                                      <p:cBhvr>
                                        <p:cTn id="45" dur="1" fill="hold">
                                          <p:stCondLst>
                                            <p:cond delay="0"/>
                                          </p:stCondLst>
                                        </p:cTn>
                                        <p:tgtEl>
                                          <p:spTgt spid="10"/>
                                        </p:tgtEl>
                                        <p:attrNameLst>
                                          <p:attrName>style.visibility</p:attrName>
                                        </p:attrNameLst>
                                      </p:cBhvr>
                                      <p:to>
                                        <p:strVal val="visible"/>
                                      </p:to>
                                    </p:set>
                                  </p:childTnLst>
                                </p:cTn>
                              </p:par>
                            </p:childTnLst>
                          </p:cTn>
                        </p:par>
                        <p:par>
                          <p:cTn id="46" fill="hold">
                            <p:stCondLst>
                              <p:cond delay="7000"/>
                            </p:stCondLst>
                            <p:childTnLst>
                              <p:par>
                                <p:cTn id="47" presetID="1" presetClass="entr" presetSubtype="0" fill="hold" nodeType="afterEffect">
                                  <p:stCondLst>
                                    <p:cond delay="500"/>
                                  </p:stCondLst>
                                  <p:childTnLst>
                                    <p:set>
                                      <p:cBhvr>
                                        <p:cTn id="48" dur="1" fill="hold">
                                          <p:stCondLst>
                                            <p:cond delay="0"/>
                                          </p:stCondLst>
                                        </p:cTn>
                                        <p:tgtEl>
                                          <p:spTgt spid="19"/>
                                        </p:tgtEl>
                                        <p:attrNameLst>
                                          <p:attrName>style.visibility</p:attrName>
                                        </p:attrNameLst>
                                      </p:cBhvr>
                                      <p:to>
                                        <p:strVal val="visible"/>
                                      </p:to>
                                    </p:set>
                                  </p:childTnLst>
                                </p:cTn>
                              </p:par>
                            </p:childTnLst>
                          </p:cTn>
                        </p:par>
                        <p:par>
                          <p:cTn id="49" fill="hold">
                            <p:stCondLst>
                              <p:cond delay="7500"/>
                            </p:stCondLst>
                            <p:childTnLst>
                              <p:par>
                                <p:cTn id="50" presetID="1" presetClass="entr" presetSubtype="0" fill="hold" nodeType="afterEffect">
                                  <p:stCondLst>
                                    <p:cond delay="500"/>
                                  </p:stCondLst>
                                  <p:childTnLst>
                                    <p:set>
                                      <p:cBhvr>
                                        <p:cTn id="51" dur="1" fill="hold">
                                          <p:stCondLst>
                                            <p:cond delay="0"/>
                                          </p:stCondLst>
                                        </p:cTn>
                                        <p:tgtEl>
                                          <p:spTgt spid="22"/>
                                        </p:tgtEl>
                                        <p:attrNameLst>
                                          <p:attrName>style.visibility</p:attrName>
                                        </p:attrNameLst>
                                      </p:cBhvr>
                                      <p:to>
                                        <p:strVal val="visible"/>
                                      </p:to>
                                    </p:set>
                                  </p:childTnLst>
                                </p:cTn>
                              </p:par>
                            </p:childTnLst>
                          </p:cTn>
                        </p:par>
                        <p:par>
                          <p:cTn id="52" fill="hold">
                            <p:stCondLst>
                              <p:cond delay="8000"/>
                            </p:stCondLst>
                            <p:childTnLst>
                              <p:par>
                                <p:cTn id="53" presetID="1" presetClass="entr" presetSubtype="0" fill="hold" nodeType="afterEffect">
                                  <p:stCondLst>
                                    <p:cond delay="500"/>
                                  </p:stCondLst>
                                  <p:childTnLst>
                                    <p:set>
                                      <p:cBhvr>
                                        <p:cTn id="54" dur="1" fill="hold">
                                          <p:stCondLst>
                                            <p:cond delay="0"/>
                                          </p:stCondLst>
                                        </p:cTn>
                                        <p:tgtEl>
                                          <p:spTgt spid="23"/>
                                        </p:tgtEl>
                                        <p:attrNameLst>
                                          <p:attrName>style.visibility</p:attrName>
                                        </p:attrNameLst>
                                      </p:cBhvr>
                                      <p:to>
                                        <p:strVal val="visible"/>
                                      </p:to>
                                    </p:set>
                                  </p:childTnLst>
                                </p:cTn>
                              </p:par>
                            </p:childTnLst>
                          </p:cTn>
                        </p:par>
                        <p:par>
                          <p:cTn id="55" fill="hold">
                            <p:stCondLst>
                              <p:cond delay="8500"/>
                            </p:stCondLst>
                            <p:childTnLst>
                              <p:par>
                                <p:cTn id="56" presetID="1" presetClass="entr" presetSubtype="0" fill="hold" nodeType="afterEffect">
                                  <p:stCondLst>
                                    <p:cond delay="500"/>
                                  </p:stCondLst>
                                  <p:childTnLst>
                                    <p:set>
                                      <p:cBhvr>
                                        <p:cTn id="57" dur="1" fill="hold">
                                          <p:stCondLst>
                                            <p:cond delay="0"/>
                                          </p:stCondLst>
                                        </p:cTn>
                                        <p:tgtEl>
                                          <p:spTgt spid="24"/>
                                        </p:tgtEl>
                                        <p:attrNameLst>
                                          <p:attrName>style.visibility</p:attrName>
                                        </p:attrNameLst>
                                      </p:cBhvr>
                                      <p:to>
                                        <p:strVal val="visible"/>
                                      </p:to>
                                    </p:set>
                                  </p:childTnLst>
                                </p:cTn>
                              </p:par>
                            </p:childTnLst>
                          </p:cTn>
                        </p:par>
                        <p:par>
                          <p:cTn id="58" fill="hold">
                            <p:stCondLst>
                              <p:cond delay="9000"/>
                            </p:stCondLst>
                            <p:childTnLst>
                              <p:par>
                                <p:cTn id="59" presetID="1" presetClass="entr" presetSubtype="0" fill="hold" nodeType="afterEffect">
                                  <p:stCondLst>
                                    <p:cond delay="500"/>
                                  </p:stCondLst>
                                  <p:childTnLst>
                                    <p:set>
                                      <p:cBhvr>
                                        <p:cTn id="6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netdna.webdesignerdepot.com/uploads/2013/02/american-airlines-1968-logo-1024x707.jpg"/>
          <p:cNvPicPr>
            <a:picLocks noChangeAspect="1" noChangeArrowheads="1"/>
          </p:cNvPicPr>
          <p:nvPr/>
        </p:nvPicPr>
        <p:blipFill>
          <a:blip r:embed="rId2"/>
          <a:srcRect/>
          <a:stretch>
            <a:fillRect/>
          </a:stretch>
        </p:blipFill>
        <p:spPr bwMode="auto">
          <a:xfrm>
            <a:off x="4835433" y="5581581"/>
            <a:ext cx="2659115" cy="852518"/>
          </a:xfrm>
          <a:prstGeom prst="rect">
            <a:avLst/>
          </a:prstGeom>
          <a:noFill/>
        </p:spPr>
      </p:pic>
      <p:sp>
        <p:nvSpPr>
          <p:cNvPr id="2" name="Content Placeholder 1"/>
          <p:cNvSpPr>
            <a:spLocks noGrp="1"/>
          </p:cNvSpPr>
          <p:nvPr>
            <p:ph sz="half" idx="1"/>
          </p:nvPr>
        </p:nvSpPr>
        <p:spPr>
          <a:xfrm>
            <a:off x="63500" y="1134504"/>
            <a:ext cx="8655867" cy="5353443"/>
          </a:xfrm>
        </p:spPr>
        <p:txBody>
          <a:bodyPr>
            <a:noAutofit/>
          </a:bodyPr>
          <a:lstStyle/>
          <a:p>
            <a:pPr>
              <a:spcAft>
                <a:spcPts val="2784"/>
              </a:spcAft>
              <a:buClr>
                <a:schemeClr val="accent5"/>
              </a:buClr>
              <a:buSzPct val="170000"/>
              <a:buFont typeface="Wingdings" pitchFamily="2" charset="2"/>
              <a:buChar char="ü"/>
            </a:pPr>
            <a:r>
              <a:rPr lang="en-US" sz="2600" b="1" dirty="0" smtClean="0"/>
              <a:t>Numerous  Government Agencies</a:t>
            </a:r>
          </a:p>
          <a:p>
            <a:pPr>
              <a:spcAft>
                <a:spcPts val="2784"/>
              </a:spcAft>
              <a:buClr>
                <a:schemeClr val="accent5"/>
              </a:buClr>
              <a:buSzPct val="170000"/>
              <a:buFont typeface="Wingdings" pitchFamily="2" charset="2"/>
              <a:buChar char="ü"/>
            </a:pPr>
            <a:endParaRPr lang="en-US" sz="2600" b="1" dirty="0" smtClean="0"/>
          </a:p>
          <a:p>
            <a:pPr>
              <a:spcAft>
                <a:spcPts val="2784"/>
              </a:spcAft>
              <a:buClr>
                <a:schemeClr val="accent5"/>
              </a:buClr>
              <a:buSzPct val="170000"/>
              <a:buFont typeface="Wingdings" pitchFamily="2" charset="2"/>
              <a:buChar char="ü"/>
            </a:pPr>
            <a:r>
              <a:rPr lang="en-US" sz="2600" b="1" dirty="0" smtClean="0"/>
              <a:t>100+ Healthcare Organizations</a:t>
            </a:r>
          </a:p>
          <a:p>
            <a:pPr>
              <a:spcAft>
                <a:spcPts val="2784"/>
              </a:spcAft>
              <a:buClr>
                <a:schemeClr val="accent5"/>
              </a:buClr>
              <a:buSzPct val="170000"/>
              <a:buFont typeface="Wingdings" pitchFamily="2" charset="2"/>
              <a:buChar char="ü"/>
            </a:pPr>
            <a:endParaRPr lang="en-US" sz="2600" b="1" dirty="0" smtClean="0"/>
          </a:p>
          <a:p>
            <a:pPr>
              <a:spcAft>
                <a:spcPts val="2784"/>
              </a:spcAft>
              <a:buClr>
                <a:schemeClr val="accent5"/>
              </a:buClr>
              <a:buSzPct val="170000"/>
              <a:buFont typeface="Wingdings" pitchFamily="2" charset="2"/>
              <a:buChar char="ü"/>
            </a:pPr>
            <a:r>
              <a:rPr lang="en-US" sz="2600" b="1" dirty="0" smtClean="0"/>
              <a:t>40+ Banks &amp; Financial Institutions</a:t>
            </a:r>
          </a:p>
          <a:p>
            <a:pPr>
              <a:spcAft>
                <a:spcPts val="2784"/>
              </a:spcAft>
              <a:buClr>
                <a:schemeClr val="accent5"/>
              </a:buClr>
              <a:buSzPct val="170000"/>
              <a:buNone/>
            </a:pPr>
            <a:endParaRPr lang="en-US" sz="2600" b="1" dirty="0" smtClean="0"/>
          </a:p>
          <a:p>
            <a:pPr>
              <a:spcAft>
                <a:spcPts val="2784"/>
              </a:spcAft>
              <a:buClr>
                <a:schemeClr val="accent5"/>
              </a:buClr>
              <a:buSzPct val="170000"/>
              <a:buFont typeface="Wingdings" pitchFamily="2" charset="2"/>
              <a:buChar char="ü"/>
            </a:pPr>
            <a:r>
              <a:rPr lang="en-US" sz="2600" b="1" dirty="0" smtClean="0"/>
              <a:t>11 Airlines</a:t>
            </a:r>
          </a:p>
          <a:p>
            <a:pPr>
              <a:buSzPct val="170000"/>
              <a:buFont typeface="Wingdings" pitchFamily="2" charset="2"/>
              <a:buChar char="ü"/>
            </a:pPr>
            <a:endParaRPr lang="en-US" sz="2300" dirty="0"/>
          </a:p>
        </p:txBody>
      </p:sp>
      <p:sp>
        <p:nvSpPr>
          <p:cNvPr id="4" name="Slide Number Placeholder 3"/>
          <p:cNvSpPr>
            <a:spLocks noGrp="1"/>
          </p:cNvSpPr>
          <p:nvPr>
            <p:ph type="sldNum" sz="quarter" idx="12"/>
          </p:nvPr>
        </p:nvSpPr>
        <p:spPr/>
        <p:txBody>
          <a:bodyPr/>
          <a:lstStyle/>
          <a:p>
            <a:fld id="{6AACED50-60B9-4F48-95BB-5FAF8C87F041}" type="slidenum">
              <a:rPr lang="en-US" smtClean="0"/>
              <a:pPr/>
              <a:t>7</a:t>
            </a:fld>
            <a:endParaRPr lang="en-US"/>
          </a:p>
        </p:txBody>
      </p:sp>
      <p:sp>
        <p:nvSpPr>
          <p:cNvPr id="5" name="Title 4"/>
          <p:cNvSpPr>
            <a:spLocks noGrp="1"/>
          </p:cNvSpPr>
          <p:nvPr>
            <p:ph type="title"/>
          </p:nvPr>
        </p:nvSpPr>
        <p:spPr/>
        <p:txBody>
          <a:bodyPr/>
          <a:lstStyle/>
          <a:p>
            <a:r>
              <a:rPr lang="en-US" dirty="0" smtClean="0"/>
              <a:t>WidePoint Customers Cont.</a:t>
            </a:r>
            <a:endParaRPr lang="en-US" dirty="0"/>
          </a:p>
        </p:txBody>
      </p:sp>
      <p:sp>
        <p:nvSpPr>
          <p:cNvPr id="7" name="Slide Number Placeholder 3"/>
          <p:cNvSpPr txBox="1">
            <a:spLocks/>
          </p:cNvSpPr>
          <p:nvPr/>
        </p:nvSpPr>
        <p:spPr>
          <a:xfrm>
            <a:off x="6553200" y="6434098"/>
            <a:ext cx="2133600" cy="365125"/>
          </a:xfrm>
          <a:prstGeom prst="rect">
            <a:avLst/>
          </a:prstGeom>
        </p:spPr>
        <p:txBody>
          <a:bodyPr vert="horz" lIns="91440" tIns="45720" rIns="91440" bIns="4572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fld id="{6AACED50-60B9-4F48-95BB-5FAF8C87F041}" type="slidenum">
              <a:rPr kumimoji="0" lang="en-US" sz="1200" b="0" i="0" u="none" strike="noStrike" kern="1200" cap="none" spc="0" normalizeH="0" baseline="0" noProof="0" smtClean="0">
                <a:ln>
                  <a:noFill/>
                </a:ln>
                <a:solidFill>
                  <a:srgbClr val="F2F2F2"/>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F2F2F2"/>
              </a:solidFill>
              <a:effectLst/>
              <a:uLnTx/>
              <a:uFillTx/>
              <a:latin typeface="+mn-lt"/>
              <a:ea typeface="+mn-ea"/>
              <a:cs typeface="+mn-cs"/>
            </a:endParaRPr>
          </a:p>
        </p:txBody>
      </p:sp>
      <p:pic>
        <p:nvPicPr>
          <p:cNvPr id="10" name="Picture 36"/>
          <p:cNvPicPr>
            <a:picLocks noChangeAspect="1" noChangeArrowheads="1"/>
          </p:cNvPicPr>
          <p:nvPr/>
        </p:nvPicPr>
        <p:blipFill>
          <a:blip r:embed="rId3"/>
          <a:srcRect/>
          <a:stretch>
            <a:fillRect/>
          </a:stretch>
        </p:blipFill>
        <p:spPr bwMode="auto">
          <a:xfrm>
            <a:off x="7494548" y="4036918"/>
            <a:ext cx="1562559" cy="466725"/>
          </a:xfrm>
          <a:prstGeom prst="rect">
            <a:avLst/>
          </a:prstGeom>
          <a:noFill/>
          <a:ln w="9525">
            <a:noFill/>
            <a:miter lim="800000"/>
            <a:headEnd/>
            <a:tailEnd/>
          </a:ln>
        </p:spPr>
      </p:pic>
      <p:pic>
        <p:nvPicPr>
          <p:cNvPr id="11" name="Picture 24"/>
          <p:cNvPicPr>
            <a:picLocks noChangeAspect="1" noChangeArrowheads="1"/>
          </p:cNvPicPr>
          <p:nvPr/>
        </p:nvPicPr>
        <p:blipFill>
          <a:blip r:embed="rId4"/>
          <a:srcRect/>
          <a:stretch>
            <a:fillRect/>
          </a:stretch>
        </p:blipFill>
        <p:spPr bwMode="auto">
          <a:xfrm>
            <a:off x="5406402" y="4036918"/>
            <a:ext cx="1927743" cy="466725"/>
          </a:xfrm>
          <a:prstGeom prst="rect">
            <a:avLst/>
          </a:prstGeom>
          <a:noFill/>
          <a:ln w="9525">
            <a:noFill/>
            <a:miter lim="800000"/>
            <a:headEnd/>
            <a:tailEnd/>
          </a:ln>
        </p:spPr>
      </p:pic>
      <p:pic>
        <p:nvPicPr>
          <p:cNvPr id="12" name="Picture 11" descr="images-3.jpeg"/>
          <p:cNvPicPr>
            <a:picLocks noChangeAspect="1"/>
          </p:cNvPicPr>
          <p:nvPr/>
        </p:nvPicPr>
        <p:blipFill>
          <a:blip r:embed="rId5"/>
          <a:stretch>
            <a:fillRect/>
          </a:stretch>
        </p:blipFill>
        <p:spPr>
          <a:xfrm>
            <a:off x="1192068" y="5042387"/>
            <a:ext cx="1454544" cy="539194"/>
          </a:xfrm>
          <a:prstGeom prst="rect">
            <a:avLst/>
          </a:prstGeom>
        </p:spPr>
      </p:pic>
      <p:pic>
        <p:nvPicPr>
          <p:cNvPr id="13" name="Picture 12" descr="images-4.jpeg"/>
          <p:cNvPicPr>
            <a:picLocks noChangeAspect="1"/>
          </p:cNvPicPr>
          <p:nvPr/>
        </p:nvPicPr>
        <p:blipFill>
          <a:blip r:embed="rId6"/>
          <a:stretch>
            <a:fillRect/>
          </a:stretch>
        </p:blipFill>
        <p:spPr>
          <a:xfrm>
            <a:off x="3021652" y="4833639"/>
            <a:ext cx="1870411" cy="920870"/>
          </a:xfrm>
          <a:prstGeom prst="rect">
            <a:avLst/>
          </a:prstGeom>
        </p:spPr>
      </p:pic>
      <p:pic>
        <p:nvPicPr>
          <p:cNvPr id="14" name="Picture 13" descr="Unknown-7.jpeg"/>
          <p:cNvPicPr>
            <a:picLocks noChangeAspect="1"/>
          </p:cNvPicPr>
          <p:nvPr/>
        </p:nvPicPr>
        <p:blipFill>
          <a:blip r:embed="rId7"/>
          <a:srcRect t="40500" b="36000"/>
          <a:stretch>
            <a:fillRect/>
          </a:stretch>
        </p:blipFill>
        <p:spPr>
          <a:xfrm>
            <a:off x="5421039" y="4833639"/>
            <a:ext cx="2549002" cy="920870"/>
          </a:xfrm>
          <a:prstGeom prst="rect">
            <a:avLst/>
          </a:prstGeom>
        </p:spPr>
      </p:pic>
      <p:pic>
        <p:nvPicPr>
          <p:cNvPr id="15" name="Picture 14" descr="images-6.jpeg"/>
          <p:cNvPicPr>
            <a:picLocks noChangeAspect="1"/>
          </p:cNvPicPr>
          <p:nvPr/>
        </p:nvPicPr>
        <p:blipFill>
          <a:blip r:embed="rId8"/>
          <a:stretch>
            <a:fillRect/>
          </a:stretch>
        </p:blipFill>
        <p:spPr>
          <a:xfrm>
            <a:off x="4238105" y="3217768"/>
            <a:ext cx="3853772" cy="625475"/>
          </a:xfrm>
          <a:prstGeom prst="rect">
            <a:avLst/>
          </a:prstGeom>
        </p:spPr>
      </p:pic>
      <p:pic>
        <p:nvPicPr>
          <p:cNvPr id="17" name="Picture 16" descr="images-13.jpeg"/>
          <p:cNvPicPr>
            <a:picLocks noChangeAspect="1"/>
          </p:cNvPicPr>
          <p:nvPr/>
        </p:nvPicPr>
        <p:blipFill>
          <a:blip r:embed="rId9"/>
          <a:srcRect t="25979" b="25979"/>
          <a:stretch>
            <a:fillRect/>
          </a:stretch>
        </p:blipFill>
        <p:spPr>
          <a:xfrm>
            <a:off x="567375" y="3341662"/>
            <a:ext cx="2915452" cy="557696"/>
          </a:xfrm>
          <a:prstGeom prst="rect">
            <a:avLst/>
          </a:prstGeom>
        </p:spPr>
      </p:pic>
      <p:pic>
        <p:nvPicPr>
          <p:cNvPr id="18" name="Picture 17" descr="images-16.jpeg"/>
          <p:cNvPicPr>
            <a:picLocks noChangeAspect="1"/>
          </p:cNvPicPr>
          <p:nvPr/>
        </p:nvPicPr>
        <p:blipFill>
          <a:blip r:embed="rId10"/>
          <a:stretch>
            <a:fillRect/>
          </a:stretch>
        </p:blipFill>
        <p:spPr>
          <a:xfrm>
            <a:off x="2550162" y="5849921"/>
            <a:ext cx="1865330" cy="443875"/>
          </a:xfrm>
          <a:prstGeom prst="rect">
            <a:avLst/>
          </a:prstGeom>
        </p:spPr>
      </p:pic>
      <p:pic>
        <p:nvPicPr>
          <p:cNvPr id="20" name="Picture 72"/>
          <p:cNvPicPr>
            <a:picLocks noChangeAspect="1"/>
          </p:cNvPicPr>
          <p:nvPr/>
        </p:nvPicPr>
        <p:blipFill>
          <a:blip r:embed="rId11"/>
          <a:srcRect/>
          <a:stretch>
            <a:fillRect/>
          </a:stretch>
        </p:blipFill>
        <p:spPr bwMode="auto">
          <a:xfrm>
            <a:off x="764771" y="1685277"/>
            <a:ext cx="1269066" cy="856268"/>
          </a:xfrm>
          <a:prstGeom prst="rect">
            <a:avLst/>
          </a:prstGeom>
          <a:noFill/>
          <a:ln w="9525">
            <a:noFill/>
            <a:miter lim="800000"/>
            <a:headEnd/>
            <a:tailEnd/>
          </a:ln>
        </p:spPr>
      </p:pic>
      <p:pic>
        <p:nvPicPr>
          <p:cNvPr id="21" name="Picture 20" descr="lunapic_126825317197728_1.gif"/>
          <p:cNvPicPr>
            <a:picLocks noChangeAspect="1"/>
          </p:cNvPicPr>
          <p:nvPr/>
        </p:nvPicPr>
        <p:blipFill>
          <a:blip r:embed="rId12" cstate="print"/>
          <a:stretch>
            <a:fillRect/>
          </a:stretch>
        </p:blipFill>
        <p:spPr>
          <a:xfrm>
            <a:off x="4846840" y="1774336"/>
            <a:ext cx="1148398" cy="856268"/>
          </a:xfrm>
          <a:prstGeom prst="rect">
            <a:avLst/>
          </a:prstGeom>
        </p:spPr>
      </p:pic>
      <p:pic>
        <p:nvPicPr>
          <p:cNvPr id="22" name="Picture 21" descr="TSA image.jpeg"/>
          <p:cNvPicPr>
            <a:picLocks noChangeAspect="1"/>
          </p:cNvPicPr>
          <p:nvPr/>
        </p:nvPicPr>
        <p:blipFill>
          <a:blip r:embed="rId13"/>
          <a:stretch>
            <a:fillRect/>
          </a:stretch>
        </p:blipFill>
        <p:spPr>
          <a:xfrm>
            <a:off x="7348782" y="1774336"/>
            <a:ext cx="1338018" cy="937859"/>
          </a:xfrm>
          <a:prstGeom prst="rect">
            <a:avLst/>
          </a:prstGeom>
        </p:spPr>
      </p:pic>
      <p:pic>
        <p:nvPicPr>
          <p:cNvPr id="24" name="Picture 23" descr="images-20.jpeg"/>
          <p:cNvPicPr>
            <a:picLocks noChangeAspect="1"/>
          </p:cNvPicPr>
          <p:nvPr/>
        </p:nvPicPr>
        <p:blipFill>
          <a:blip r:embed="rId14"/>
          <a:stretch>
            <a:fillRect/>
          </a:stretch>
        </p:blipFill>
        <p:spPr>
          <a:xfrm>
            <a:off x="3482827" y="1774336"/>
            <a:ext cx="1070367" cy="856268"/>
          </a:xfrm>
          <a:prstGeom prst="rect">
            <a:avLst/>
          </a:prstGeom>
        </p:spPr>
      </p:pic>
      <p:pic>
        <p:nvPicPr>
          <p:cNvPr id="25" name="Picture 24" descr="Unknown-15.jpeg"/>
          <p:cNvPicPr>
            <a:picLocks noChangeAspect="1"/>
          </p:cNvPicPr>
          <p:nvPr/>
        </p:nvPicPr>
        <p:blipFill>
          <a:blip r:embed="rId15"/>
          <a:stretch>
            <a:fillRect/>
          </a:stretch>
        </p:blipFill>
        <p:spPr>
          <a:xfrm>
            <a:off x="6164991" y="1855927"/>
            <a:ext cx="1169154" cy="856268"/>
          </a:xfrm>
          <a:prstGeom prst="rect">
            <a:avLst/>
          </a:prstGeom>
        </p:spPr>
      </p:pic>
      <p:pic>
        <p:nvPicPr>
          <p:cNvPr id="39" name="Picture 38" descr="images-19.jpeg"/>
          <p:cNvPicPr>
            <a:picLocks noChangeAspect="1"/>
          </p:cNvPicPr>
          <p:nvPr/>
        </p:nvPicPr>
        <p:blipFill>
          <a:blip r:embed="rId16"/>
          <a:stretch>
            <a:fillRect/>
          </a:stretch>
        </p:blipFill>
        <p:spPr>
          <a:xfrm>
            <a:off x="2116965" y="1774336"/>
            <a:ext cx="1141798" cy="774677"/>
          </a:xfrm>
          <a:prstGeom prst="rect">
            <a:avLst/>
          </a:prstGeom>
        </p:spPr>
      </p:pic>
      <p:pic>
        <p:nvPicPr>
          <p:cNvPr id="42" name="Picture 41" descr="images-22.jpeg"/>
          <p:cNvPicPr>
            <a:picLocks noChangeAspect="1"/>
          </p:cNvPicPr>
          <p:nvPr/>
        </p:nvPicPr>
        <p:blipFill>
          <a:blip r:embed="rId17"/>
          <a:stretch>
            <a:fillRect/>
          </a:stretch>
        </p:blipFill>
        <p:spPr>
          <a:xfrm>
            <a:off x="1711129" y="3843243"/>
            <a:ext cx="2842065" cy="466725"/>
          </a:xfrm>
          <a:prstGeom prst="rect">
            <a:avLst/>
          </a:prstGeom>
        </p:spPr>
      </p:pic>
      <p:sp>
        <p:nvSpPr>
          <p:cNvPr id="1026" name="AutoShape 2" descr="http://www.google.com/url?sa=i&amp;source=images&amp;cd=&amp;docid=PqPmCIDvI2l6LM&amp;tbnid=Pu3HKY1xiL39CM:&amp;ved=0CAUQjBw&amp;url=http%3A%2F%2Fnetdna.webdesignerdepot.com%2Fuploads%2F2013%2F02%2Famerican-airlines-1968-logo-1024x707.jpg&amp;ei=8DsmU4-yMabm2gXEhIG4Bg&amp;psig=AFQjCNG5uaehRs793slAzSyBR70GVsVt3Q&amp;ust=1395101040858550"/>
          <p:cNvSpPr>
            <a:spLocks noChangeAspect="1" noChangeArrowheads="1"/>
          </p:cNvSpPr>
          <p:nvPr/>
        </p:nvSpPr>
        <p:spPr bwMode="auto">
          <a:xfrm>
            <a:off x="63500" y="-136525"/>
            <a:ext cx="9753600" cy="67341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17"/>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12"/>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50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nodeType="afterEffect">
                                  <p:stCondLst>
                                    <p:cond delay="500"/>
                                  </p:stCondLst>
                                  <p:childTnLst>
                                    <p:set>
                                      <p:cBhvr>
                                        <p:cTn id="18" dur="1" fill="hold">
                                          <p:stCondLst>
                                            <p:cond delay="0"/>
                                          </p:stCondLst>
                                        </p:cTn>
                                        <p:tgtEl>
                                          <p:spTgt spid="15"/>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nodeType="afterEffect">
                                  <p:stCondLst>
                                    <p:cond delay="500"/>
                                  </p:stCondLst>
                                  <p:childTnLst>
                                    <p:set>
                                      <p:cBhvr>
                                        <p:cTn id="21" dur="1" fill="hold">
                                          <p:stCondLst>
                                            <p:cond delay="0"/>
                                          </p:stCondLst>
                                        </p:cTn>
                                        <p:tgtEl>
                                          <p:spTgt spid="20"/>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nodeType="afterEffect">
                                  <p:stCondLst>
                                    <p:cond delay="500"/>
                                  </p:stCondLst>
                                  <p:childTnLst>
                                    <p:set>
                                      <p:cBhvr>
                                        <p:cTn id="24" dur="1" fill="hold">
                                          <p:stCondLst>
                                            <p:cond delay="0"/>
                                          </p:stCondLst>
                                        </p:cTn>
                                        <p:tgtEl>
                                          <p:spTgt spid="18"/>
                                        </p:tgtEl>
                                        <p:attrNameLst>
                                          <p:attrName>style.visibility</p:attrName>
                                        </p:attrNameLst>
                                      </p:cBhvr>
                                      <p:to>
                                        <p:strVal val="visible"/>
                                      </p:to>
                                    </p:set>
                                  </p:childTnLst>
                                </p:cTn>
                              </p:par>
                            </p:childTnLst>
                          </p:cTn>
                        </p:par>
                        <p:par>
                          <p:cTn id="25" fill="hold">
                            <p:stCondLst>
                              <p:cond delay="3500"/>
                            </p:stCondLst>
                            <p:childTnLst>
                              <p:par>
                                <p:cTn id="26" presetID="1" presetClass="entr" presetSubtype="0" fill="hold" nodeType="afterEffect">
                                  <p:stCondLst>
                                    <p:cond delay="500"/>
                                  </p:stCondLst>
                                  <p:childTnLst>
                                    <p:set>
                                      <p:cBhvr>
                                        <p:cTn id="27" dur="1" fill="hold">
                                          <p:stCondLst>
                                            <p:cond delay="0"/>
                                          </p:stCondLst>
                                        </p:cTn>
                                        <p:tgtEl>
                                          <p:spTgt spid="10"/>
                                        </p:tgtEl>
                                        <p:attrNameLst>
                                          <p:attrName>style.visibility</p:attrName>
                                        </p:attrNameLst>
                                      </p:cBhvr>
                                      <p:to>
                                        <p:strVal val="visible"/>
                                      </p:to>
                                    </p:set>
                                  </p:childTnLst>
                                </p:cTn>
                              </p:par>
                            </p:childTnLst>
                          </p:cTn>
                        </p:par>
                        <p:par>
                          <p:cTn id="28" fill="hold">
                            <p:stCondLst>
                              <p:cond delay="4000"/>
                            </p:stCondLst>
                            <p:childTnLst>
                              <p:par>
                                <p:cTn id="29" presetID="1" presetClass="entr" presetSubtype="0" fill="hold" nodeType="afterEffect">
                                  <p:stCondLst>
                                    <p:cond delay="500"/>
                                  </p:stCondLst>
                                  <p:childTnLst>
                                    <p:set>
                                      <p:cBhvr>
                                        <p:cTn id="30" dur="1" fill="hold">
                                          <p:stCondLst>
                                            <p:cond delay="0"/>
                                          </p:stCondLst>
                                        </p:cTn>
                                        <p:tgtEl>
                                          <p:spTgt spid="13"/>
                                        </p:tgtEl>
                                        <p:attrNameLst>
                                          <p:attrName>style.visibility</p:attrName>
                                        </p:attrNameLst>
                                      </p:cBhvr>
                                      <p:to>
                                        <p:strVal val="visible"/>
                                      </p:to>
                                    </p:set>
                                  </p:childTnLst>
                                </p:cTn>
                              </p:par>
                            </p:childTnLst>
                          </p:cTn>
                        </p:par>
                        <p:par>
                          <p:cTn id="31" fill="hold">
                            <p:stCondLst>
                              <p:cond delay="4500"/>
                            </p:stCondLst>
                            <p:childTnLst>
                              <p:par>
                                <p:cTn id="32" presetID="1" presetClass="entr" presetSubtype="0" fill="hold" nodeType="afterEffect">
                                  <p:stCondLst>
                                    <p:cond delay="500"/>
                                  </p:stCondLst>
                                  <p:childTnLst>
                                    <p:set>
                                      <p:cBhvr>
                                        <p:cTn id="33" dur="1" fill="hold">
                                          <p:stCondLst>
                                            <p:cond delay="0"/>
                                          </p:stCondLst>
                                        </p:cTn>
                                        <p:tgtEl>
                                          <p:spTgt spid="25"/>
                                        </p:tgtEl>
                                        <p:attrNameLst>
                                          <p:attrName>style.visibility</p:attrName>
                                        </p:attrNameLst>
                                      </p:cBhvr>
                                      <p:to>
                                        <p:strVal val="visible"/>
                                      </p:to>
                                    </p:set>
                                  </p:childTnLst>
                                </p:cTn>
                              </p:par>
                            </p:childTnLst>
                          </p:cTn>
                        </p:par>
                        <p:par>
                          <p:cTn id="34" fill="hold">
                            <p:stCondLst>
                              <p:cond delay="5000"/>
                            </p:stCondLst>
                            <p:childTnLst>
                              <p:par>
                                <p:cTn id="35" presetID="1" presetClass="entr" presetSubtype="0" fill="hold" nodeType="afterEffect">
                                  <p:stCondLst>
                                    <p:cond delay="500"/>
                                  </p:stCondLst>
                                  <p:childTnLst>
                                    <p:set>
                                      <p:cBhvr>
                                        <p:cTn id="36" dur="1" fill="hold">
                                          <p:stCondLst>
                                            <p:cond delay="0"/>
                                          </p:stCondLst>
                                        </p:cTn>
                                        <p:tgtEl>
                                          <p:spTgt spid="24"/>
                                        </p:tgtEl>
                                        <p:attrNameLst>
                                          <p:attrName>style.visibility</p:attrName>
                                        </p:attrNameLst>
                                      </p:cBhvr>
                                      <p:to>
                                        <p:strVal val="visible"/>
                                      </p:to>
                                    </p:set>
                                  </p:childTnLst>
                                </p:cTn>
                              </p:par>
                            </p:childTnLst>
                          </p:cTn>
                        </p:par>
                        <p:par>
                          <p:cTn id="37" fill="hold">
                            <p:stCondLst>
                              <p:cond delay="5500"/>
                            </p:stCondLst>
                            <p:childTnLst>
                              <p:par>
                                <p:cTn id="38" presetID="1" presetClass="entr" presetSubtype="0" fill="hold" nodeType="afterEffect">
                                  <p:stCondLst>
                                    <p:cond delay="500"/>
                                  </p:stCondLst>
                                  <p:childTnLst>
                                    <p:set>
                                      <p:cBhvr>
                                        <p:cTn id="39" dur="1" fill="hold">
                                          <p:stCondLst>
                                            <p:cond delay="0"/>
                                          </p:stCondLst>
                                        </p:cTn>
                                        <p:tgtEl>
                                          <p:spTgt spid="22"/>
                                        </p:tgtEl>
                                        <p:attrNameLst>
                                          <p:attrName>style.visibility</p:attrName>
                                        </p:attrNameLst>
                                      </p:cBhvr>
                                      <p:to>
                                        <p:strVal val="visible"/>
                                      </p:to>
                                    </p:set>
                                  </p:childTnLst>
                                </p:cTn>
                              </p:par>
                            </p:childTnLst>
                          </p:cTn>
                        </p:par>
                        <p:par>
                          <p:cTn id="40" fill="hold">
                            <p:stCondLst>
                              <p:cond delay="6000"/>
                            </p:stCondLst>
                            <p:childTnLst>
                              <p:par>
                                <p:cTn id="41" presetID="1" presetClass="entr" presetSubtype="0" fill="hold" nodeType="afterEffect">
                                  <p:stCondLst>
                                    <p:cond delay="500"/>
                                  </p:stCondLst>
                                  <p:childTnLst>
                                    <p:set>
                                      <p:cBhvr>
                                        <p:cTn id="42" dur="1" fill="hold">
                                          <p:stCondLst>
                                            <p:cond delay="0"/>
                                          </p:stCondLst>
                                        </p:cTn>
                                        <p:tgtEl>
                                          <p:spTgt spid="21"/>
                                        </p:tgtEl>
                                        <p:attrNameLst>
                                          <p:attrName>style.visibility</p:attrName>
                                        </p:attrNameLst>
                                      </p:cBhvr>
                                      <p:to>
                                        <p:strVal val="visible"/>
                                      </p:to>
                                    </p:set>
                                  </p:childTnLst>
                                </p:cTn>
                              </p:par>
                            </p:childTnLst>
                          </p:cTn>
                        </p:par>
                        <p:par>
                          <p:cTn id="43" fill="hold">
                            <p:stCondLst>
                              <p:cond delay="6500"/>
                            </p:stCondLst>
                            <p:childTnLst>
                              <p:par>
                                <p:cTn id="44" presetID="1" presetClass="entr" presetSubtype="0" fill="hold" nodeType="afterEffect">
                                  <p:stCondLst>
                                    <p:cond delay="500"/>
                                  </p:stCondLst>
                                  <p:childTnLst>
                                    <p:set>
                                      <p:cBhvr>
                                        <p:cTn id="45" dur="1" fill="hold">
                                          <p:stCondLst>
                                            <p:cond delay="0"/>
                                          </p:stCondLst>
                                        </p:cTn>
                                        <p:tgtEl>
                                          <p:spTgt spid="39"/>
                                        </p:tgtEl>
                                        <p:attrNameLst>
                                          <p:attrName>style.visibility</p:attrName>
                                        </p:attrNameLst>
                                      </p:cBhvr>
                                      <p:to>
                                        <p:strVal val="visible"/>
                                      </p:to>
                                    </p:set>
                                  </p:childTnLst>
                                </p:cTn>
                              </p:par>
                            </p:childTnLst>
                          </p:cTn>
                        </p:par>
                        <p:par>
                          <p:cTn id="46" fill="hold">
                            <p:stCondLst>
                              <p:cond delay="7000"/>
                            </p:stCondLst>
                            <p:childTnLst>
                              <p:par>
                                <p:cTn id="47" presetID="1" presetClass="entr" presetSubtype="0" fill="hold" nodeType="afterEffect">
                                  <p:stCondLst>
                                    <p:cond delay="500"/>
                                  </p:stCondLst>
                                  <p:childTnLst>
                                    <p:set>
                                      <p:cBhvr>
                                        <p:cTn id="4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smtClean="0"/>
              <a:t>Dave Russie, SVP</a:t>
            </a:r>
            <a:endParaRPr lang="en-US" dirty="0"/>
          </a:p>
        </p:txBody>
      </p:sp>
      <p:sp>
        <p:nvSpPr>
          <p:cNvPr id="4" name="Title 3"/>
          <p:cNvSpPr>
            <a:spLocks noGrp="1"/>
          </p:cNvSpPr>
          <p:nvPr>
            <p:ph type="title"/>
          </p:nvPr>
        </p:nvSpPr>
        <p:spPr>
          <a:xfrm>
            <a:off x="457199" y="2116138"/>
            <a:ext cx="5667833" cy="1427162"/>
          </a:xfrm>
        </p:spPr>
        <p:txBody>
          <a:bodyPr>
            <a:normAutofit fontScale="90000"/>
          </a:bodyPr>
          <a:lstStyle/>
          <a:p>
            <a:r>
              <a:rPr lang="en-US" dirty="0" smtClean="0"/>
              <a:t>Telecom Lifecycle Management(TLM)</a:t>
            </a:r>
            <a:endParaRPr lang="en-US" dirty="0"/>
          </a:p>
        </p:txBody>
      </p:sp>
      <p:sp>
        <p:nvSpPr>
          <p:cNvPr id="5" name="Rectangle 4"/>
          <p:cNvSpPr/>
          <p:nvPr/>
        </p:nvSpPr>
        <p:spPr>
          <a:xfrm>
            <a:off x="145916" y="4363254"/>
            <a:ext cx="9143999" cy="369332"/>
          </a:xfrm>
          <a:prstGeom prst="rect">
            <a:avLst/>
          </a:prstGeom>
        </p:spPr>
        <p:txBody>
          <a:bodyPr wrap="square">
            <a:spAutoFit/>
          </a:bodyPr>
          <a:lstStyle/>
          <a:p>
            <a:r>
              <a:rPr lang="en-US" b="1" dirty="0" smtClean="0">
                <a:solidFill>
                  <a:schemeClr val="bg1"/>
                </a:solidFill>
              </a:rPr>
              <a:t>Serving The Mobile Needs of a Global Workforce.   Always supported, always productive.</a:t>
            </a:r>
            <a:endParaRPr lang="en-US" sz="1200" b="1" dirty="0">
              <a:solidFill>
                <a:schemeClr val="bg1"/>
              </a:solidFill>
            </a:endParaRPr>
          </a:p>
        </p:txBody>
      </p:sp>
    </p:spTree>
    <p:extLst>
      <p:ext uri="{BB962C8B-B14F-4D97-AF65-F5344CB8AC3E}">
        <p14:creationId xmlns:p14="http://schemas.microsoft.com/office/powerpoint/2010/main" val="310921077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6AACED50-60B9-4F48-95BB-5FAF8C87F041}" type="slidenum">
              <a:rPr lang="en-US" smtClean="0"/>
              <a:pPr/>
              <a:t>9</a:t>
            </a:fld>
            <a:endParaRPr lang="en-US"/>
          </a:p>
        </p:txBody>
      </p:sp>
      <p:sp>
        <p:nvSpPr>
          <p:cNvPr id="2" name="Title 1"/>
          <p:cNvSpPr>
            <a:spLocks noGrp="1"/>
          </p:cNvSpPr>
          <p:nvPr>
            <p:ph type="title"/>
          </p:nvPr>
        </p:nvSpPr>
        <p:spPr>
          <a:xfrm>
            <a:off x="446335" y="464796"/>
            <a:ext cx="6902447" cy="576064"/>
          </a:xfrm>
        </p:spPr>
        <p:txBody>
          <a:bodyPr>
            <a:normAutofit fontScale="90000"/>
          </a:bodyPr>
          <a:lstStyle/>
          <a:p>
            <a:r>
              <a:rPr lang="en-US" sz="4400" dirty="0" smtClean="0"/>
              <a:t>WidePoint’s Telecom Lifecycle Management Solutions</a:t>
            </a:r>
            <a:r>
              <a:rPr lang="en-US" b="1" dirty="0" smtClean="0"/>
              <a:t/>
            </a:r>
            <a:br>
              <a:rPr lang="en-US" b="1" dirty="0" smtClean="0"/>
            </a:br>
            <a:endParaRPr lang="en-US" dirty="0"/>
          </a:p>
        </p:txBody>
      </p:sp>
      <p:sp>
        <p:nvSpPr>
          <p:cNvPr id="3" name="Content Placeholder 2"/>
          <p:cNvSpPr>
            <a:spLocks noGrp="1"/>
          </p:cNvSpPr>
          <p:nvPr>
            <p:ph sz="quarter" idx="13"/>
          </p:nvPr>
        </p:nvSpPr>
        <p:spPr>
          <a:xfrm>
            <a:off x="457200" y="1167318"/>
            <a:ext cx="8229600" cy="5266780"/>
          </a:xfrm>
        </p:spPr>
        <p:txBody>
          <a:bodyPr>
            <a:normAutofit fontScale="47500" lnSpcReduction="20000"/>
          </a:bodyPr>
          <a:lstStyle/>
          <a:p>
            <a:r>
              <a:rPr lang="en-US" sz="4000" dirty="0"/>
              <a:t>C</a:t>
            </a:r>
            <a:r>
              <a:rPr lang="en-US" sz="4000" dirty="0" smtClean="0"/>
              <a:t>omplete </a:t>
            </a:r>
            <a:r>
              <a:rPr lang="en-US" sz="4000" dirty="0"/>
              <a:t>and secure solution for both mobile and landline management, customized to enforce your policies, ensure contract compliance and provide visibility for all telecom assets and services while maximizing your telecommunications </a:t>
            </a:r>
            <a:r>
              <a:rPr lang="en-US" sz="4000" dirty="0" smtClean="0"/>
              <a:t>budget</a:t>
            </a:r>
          </a:p>
          <a:p>
            <a:pPr lvl="1"/>
            <a:endParaRPr lang="en-US" sz="2900" b="1" dirty="0"/>
          </a:p>
          <a:p>
            <a:pPr lvl="1"/>
            <a:r>
              <a:rPr lang="en-US" sz="2900" b="1" dirty="0" smtClean="0"/>
              <a:t>COMPLETE TELECOM LIFECYCLE MANAGEMENT (Wireless/Wireline)</a:t>
            </a:r>
          </a:p>
          <a:p>
            <a:pPr lvl="2"/>
            <a:r>
              <a:rPr lang="en-US" sz="2500" dirty="0" smtClean="0"/>
              <a:t>Order management</a:t>
            </a:r>
          </a:p>
          <a:p>
            <a:pPr lvl="2"/>
            <a:r>
              <a:rPr lang="en-US" sz="2500" dirty="0" smtClean="0"/>
              <a:t>Asset </a:t>
            </a:r>
            <a:r>
              <a:rPr lang="en-US" sz="2500" dirty="0"/>
              <a:t>and logistics </a:t>
            </a:r>
            <a:r>
              <a:rPr lang="en-US" sz="2500" dirty="0" smtClean="0"/>
              <a:t>management(Kitting /Staging)</a:t>
            </a:r>
          </a:p>
          <a:p>
            <a:pPr lvl="2"/>
            <a:r>
              <a:rPr lang="en-US" sz="2500" dirty="0" smtClean="0"/>
              <a:t>Invoice </a:t>
            </a:r>
            <a:r>
              <a:rPr lang="en-US" sz="2500" dirty="0"/>
              <a:t>audit and management </a:t>
            </a:r>
            <a:r>
              <a:rPr lang="en-US" sz="2500" dirty="0" smtClean="0"/>
              <a:t>services</a:t>
            </a:r>
          </a:p>
          <a:p>
            <a:pPr lvl="2"/>
            <a:r>
              <a:rPr lang="en-US" sz="2500" dirty="0" smtClean="0"/>
              <a:t>Policy enforcement</a:t>
            </a:r>
          </a:p>
          <a:p>
            <a:pPr lvl="2"/>
            <a:r>
              <a:rPr lang="en-US" sz="2500" dirty="0" smtClean="0"/>
              <a:t>Cost optimization</a:t>
            </a:r>
          </a:p>
          <a:p>
            <a:pPr lvl="2"/>
            <a:r>
              <a:rPr lang="en-US" sz="2500" dirty="0" smtClean="0"/>
              <a:t>Technical </a:t>
            </a:r>
            <a:r>
              <a:rPr lang="en-US" sz="2500" dirty="0"/>
              <a:t>refresh and device end of life management</a:t>
            </a:r>
          </a:p>
          <a:p>
            <a:pPr lvl="2"/>
            <a:endParaRPr lang="en-US" sz="2500" b="1" dirty="0" smtClean="0"/>
          </a:p>
          <a:p>
            <a:pPr lvl="1"/>
            <a:r>
              <a:rPr lang="en-US" sz="2900" b="1" dirty="0" smtClean="0"/>
              <a:t>TELECOM EXPENCE MANAGEMENT</a:t>
            </a:r>
          </a:p>
          <a:p>
            <a:pPr lvl="2"/>
            <a:r>
              <a:rPr lang="en-US" sz="2500" dirty="0"/>
              <a:t>Comprehensive expense management reduces costs while supporting your organization’s needs and policies.</a:t>
            </a:r>
            <a:r>
              <a:rPr lang="en-US" sz="2500" dirty="0">
                <a:hlinkClick r:id="rId2"/>
              </a:rPr>
              <a:t> </a:t>
            </a:r>
            <a:endParaRPr lang="en-US" sz="2500" dirty="0" smtClean="0">
              <a:hlinkClick r:id="rId2"/>
            </a:endParaRPr>
          </a:p>
          <a:p>
            <a:pPr lvl="1"/>
            <a:r>
              <a:rPr lang="en-US" sz="2900" b="1" dirty="0"/>
              <a:t>TELECOM </a:t>
            </a:r>
            <a:r>
              <a:rPr lang="en-US" sz="2900" b="1" dirty="0" smtClean="0"/>
              <a:t>LIFECYCLE MANAGEMENT PORTAL</a:t>
            </a:r>
          </a:p>
          <a:p>
            <a:pPr lvl="2"/>
            <a:r>
              <a:rPr lang="en-US" sz="2500" dirty="0"/>
              <a:t>Customized for your needs, </a:t>
            </a:r>
            <a:r>
              <a:rPr lang="en-US" sz="2500" dirty="0" smtClean="0"/>
              <a:t>ensures </a:t>
            </a:r>
            <a:r>
              <a:rPr lang="en-US" sz="2500" dirty="0"/>
              <a:t>savings, optimizes assets, and maximizes budget. </a:t>
            </a:r>
            <a:endParaRPr lang="en-US" sz="2500" dirty="0" smtClean="0"/>
          </a:p>
          <a:p>
            <a:pPr lvl="1"/>
            <a:r>
              <a:rPr lang="en-US" sz="2900" b="1" dirty="0" smtClean="0"/>
              <a:t>24/7/265 HELP DESK SUPPORT </a:t>
            </a:r>
          </a:p>
          <a:p>
            <a:pPr lvl="2"/>
            <a:r>
              <a:rPr lang="en-US" sz="2500" dirty="0"/>
              <a:t>Our state-of-the-art call centers are available 24/7 to help your users stay productive. </a:t>
            </a:r>
            <a:endParaRPr lang="en-US" sz="2500" dirty="0" smtClean="0"/>
          </a:p>
          <a:p>
            <a:r>
              <a:rPr lang="en-US" sz="4000" dirty="0" smtClean="0"/>
              <a:t>Internal Use Cases for LG</a:t>
            </a:r>
          </a:p>
          <a:p>
            <a:pPr lvl="1"/>
            <a:r>
              <a:rPr lang="en-US" sz="2900" b="1" dirty="0" smtClean="0"/>
              <a:t>Wireless</a:t>
            </a:r>
          </a:p>
          <a:p>
            <a:pPr lvl="2"/>
            <a:r>
              <a:rPr lang="en-US" sz="2500" dirty="0" smtClean="0"/>
              <a:t>Corporate Liable</a:t>
            </a:r>
          </a:p>
          <a:p>
            <a:pPr lvl="2"/>
            <a:r>
              <a:rPr lang="en-US" sz="2500" dirty="0" smtClean="0"/>
              <a:t>BYOD</a:t>
            </a:r>
          </a:p>
          <a:p>
            <a:pPr lvl="1"/>
            <a:r>
              <a:rPr lang="en-US" sz="2900" b="1" dirty="0" smtClean="0"/>
              <a:t>Wireline</a:t>
            </a:r>
            <a:endParaRPr lang="en-US" b="1" dirty="0" smtClean="0"/>
          </a:p>
          <a:p>
            <a:pPr lvl="3"/>
            <a:endParaRPr lang="en-US" dirty="0" smtClean="0"/>
          </a:p>
          <a:p>
            <a:pPr lvl="4"/>
            <a:endParaRPr lang="en-US" dirty="0" smtClean="0"/>
          </a:p>
          <a:p>
            <a:pPr lvl="2"/>
            <a:endParaRPr lang="en-US" dirty="0" smtClean="0"/>
          </a:p>
          <a:p>
            <a:pPr lvl="2"/>
            <a:endParaRPr lang="en-US" dirty="0" smtClean="0"/>
          </a:p>
          <a:p>
            <a:pPr lvl="2"/>
            <a:endParaRPr lang="en-US" dirty="0" smtClean="0"/>
          </a:p>
          <a:p>
            <a:endParaRPr lang="en-US" dirty="0"/>
          </a:p>
        </p:txBody>
      </p:sp>
      <p:pic>
        <p:nvPicPr>
          <p:cNvPr id="6" name="Picture 5" descr="phone_ico_p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3761" y="2435650"/>
            <a:ext cx="1668758" cy="1649968"/>
          </a:xfrm>
          <a:prstGeom prst="rect">
            <a:avLst/>
          </a:prstGeom>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WidePoint Theme">
  <a:themeElements>
    <a:clrScheme name="WidePoint Color Theme">
      <a:dk1>
        <a:sysClr val="windowText" lastClr="000000"/>
      </a:dk1>
      <a:lt1>
        <a:sysClr val="window" lastClr="FFFFFF"/>
      </a:lt1>
      <a:dk2>
        <a:srgbClr val="182B53"/>
      </a:dk2>
      <a:lt2>
        <a:srgbClr val="EEECE1"/>
      </a:lt2>
      <a:accent1>
        <a:srgbClr val="257AAF"/>
      </a:accent1>
      <a:accent2>
        <a:srgbClr val="541215"/>
      </a:accent2>
      <a:accent3>
        <a:srgbClr val="7F8B45"/>
      </a:accent3>
      <a:accent4>
        <a:srgbClr val="791127"/>
      </a:accent4>
      <a:accent5>
        <a:srgbClr val="EB2227"/>
      </a:accent5>
      <a:accent6>
        <a:srgbClr val="9BAFBE"/>
      </a:accent6>
      <a:hlink>
        <a:srgbClr val="7F8B45"/>
      </a:hlink>
      <a:folHlink>
        <a:srgbClr val="257AA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4034</TotalTime>
  <Words>2480</Words>
  <Application>Microsoft Macintosh PowerPoint</Application>
  <PresentationFormat>On-screen Show (4:3)</PresentationFormat>
  <Paragraphs>597</Paragraphs>
  <Slides>38</Slides>
  <Notes>10</Notes>
  <HiddenSlides>0</HiddenSlides>
  <MMClips>0</MMClips>
  <ScaleCrop>false</ScaleCrop>
  <HeadingPairs>
    <vt:vector size="4" baseType="variant">
      <vt:variant>
        <vt:lpstr>Theme</vt:lpstr>
      </vt:variant>
      <vt:variant>
        <vt:i4>2</vt:i4>
      </vt:variant>
      <vt:variant>
        <vt:lpstr>Slide Titles</vt:lpstr>
      </vt:variant>
      <vt:variant>
        <vt:i4>38</vt:i4>
      </vt:variant>
    </vt:vector>
  </HeadingPairs>
  <TitlesOfParts>
    <vt:vector size="40" baseType="lpstr">
      <vt:lpstr>WidePoint Theme</vt:lpstr>
      <vt:lpstr>Blank</vt:lpstr>
      <vt:lpstr>LG Strategic Partnership Overview</vt:lpstr>
      <vt:lpstr>Agenda</vt:lpstr>
      <vt:lpstr>Introduction of WidePoint Team</vt:lpstr>
      <vt:lpstr>WidePoint Overview</vt:lpstr>
      <vt:lpstr>WidePoint Corporate Overview </vt:lpstr>
      <vt:lpstr>WidePoint Customers</vt:lpstr>
      <vt:lpstr>WidePoint Customers Cont.</vt:lpstr>
      <vt:lpstr>Telecom Lifecycle Management(TLM)</vt:lpstr>
      <vt:lpstr>WidePoint’s Telecom Lifecycle Management Solutions </vt:lpstr>
      <vt:lpstr>Cybersecurity</vt:lpstr>
      <vt:lpstr>WidePoint Cybersecurity Solutions </vt:lpstr>
      <vt:lpstr>Federated Identity for Cybersecurity</vt:lpstr>
      <vt:lpstr>WidePoint’s Federal Cross-Certifications</vt:lpstr>
      <vt:lpstr>WidePoint’s Cybersecurity - Managing People, Devices, Data &amp; Policy</vt:lpstr>
      <vt:lpstr>Device as an Identity Token</vt:lpstr>
      <vt:lpstr>Multi-use Credential</vt:lpstr>
      <vt:lpstr>Current Markets Fueled by Government Mandate for Increased Assurance Levels</vt:lpstr>
      <vt:lpstr>Market Opportunity</vt:lpstr>
      <vt:lpstr>WidePoint/LG Partnership</vt:lpstr>
      <vt:lpstr>WidePoint/LG Strategic Partnership</vt:lpstr>
      <vt:lpstr>Why Partner with WidePoint</vt:lpstr>
      <vt:lpstr>WidePoint Demos</vt:lpstr>
      <vt:lpstr>Q &amp; A</vt:lpstr>
      <vt:lpstr>Thank You</vt:lpstr>
      <vt:lpstr>Appendix</vt:lpstr>
      <vt:lpstr>WidePoint “Cert on Device” </vt:lpstr>
      <vt:lpstr>WidePoint’s CyberSecurity Practice</vt:lpstr>
      <vt:lpstr>WidePoint’s Cybersecurity Benefits</vt:lpstr>
      <vt:lpstr>How are you integrating Company Businesses to provide WidePoint solutions?</vt:lpstr>
      <vt:lpstr>Current Major Initiatives</vt:lpstr>
      <vt:lpstr>Pending Initiatives</vt:lpstr>
      <vt:lpstr>Key partners and new partners to achieve Strategic Direction &amp; Corporate Goals?</vt:lpstr>
      <vt:lpstr>Potential Partnership/Channels</vt:lpstr>
      <vt:lpstr>A Common Access Infrastructure</vt:lpstr>
      <vt:lpstr>Customers</vt:lpstr>
      <vt:lpstr>200 Million Entity Campaign</vt:lpstr>
      <vt:lpstr>Pipeline for 2013</vt:lpstr>
      <vt:lpstr>Managed Services Pricing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Klayman</dc:creator>
  <cp:lastModifiedBy>Denise Finnance</cp:lastModifiedBy>
  <cp:revision>176</cp:revision>
  <cp:lastPrinted>2013-09-05T14:18:54Z</cp:lastPrinted>
  <dcterms:created xsi:type="dcterms:W3CDTF">2013-05-30T19:45:28Z</dcterms:created>
  <dcterms:modified xsi:type="dcterms:W3CDTF">2014-03-18T14:13:41Z</dcterms:modified>
</cp:coreProperties>
</file>